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a Lakshmi Gajula" userId="83fa0929b2a90c8d" providerId="LiveId" clId="{C3F37DAE-D22E-4924-A4C6-587922560BA7}"/>
    <pc:docChg chg="modSld">
      <pc:chgData name="Dhana Lakshmi Gajula" userId="83fa0929b2a90c8d" providerId="LiveId" clId="{C3F37DAE-D22E-4924-A4C6-587922560BA7}" dt="2025-03-09T13:11:23.440" v="32" actId="20577"/>
      <pc:docMkLst>
        <pc:docMk/>
      </pc:docMkLst>
      <pc:sldChg chg="modSp mod">
        <pc:chgData name="Dhana Lakshmi Gajula" userId="83fa0929b2a90c8d" providerId="LiveId" clId="{C3F37DAE-D22E-4924-A4C6-587922560BA7}" dt="2025-03-09T13:11:23.440" v="32" actId="20577"/>
        <pc:sldMkLst>
          <pc:docMk/>
          <pc:sldMk cId="107116478" sldId="256"/>
        </pc:sldMkLst>
        <pc:spChg chg="mod">
          <ac:chgData name="Dhana Lakshmi Gajula" userId="83fa0929b2a90c8d" providerId="LiveId" clId="{C3F37DAE-D22E-4924-A4C6-587922560BA7}" dt="2025-03-09T13:11:01.695" v="26" actId="20577"/>
          <ac:spMkLst>
            <pc:docMk/>
            <pc:sldMk cId="107116478" sldId="256"/>
            <ac:spMk id="5" creationId="{70171722-6DBF-D28B-E6F0-ED6A83F24915}"/>
          </ac:spMkLst>
        </pc:spChg>
        <pc:spChg chg="mod">
          <ac:chgData name="Dhana Lakshmi Gajula" userId="83fa0929b2a90c8d" providerId="LiveId" clId="{C3F37DAE-D22E-4924-A4C6-587922560BA7}" dt="2025-03-09T13:11:23.440" v="32" actId="20577"/>
          <ac:spMkLst>
            <pc:docMk/>
            <pc:sldMk cId="107116478" sldId="256"/>
            <ac:spMk id="7" creationId="{4938D4D9-B686-56DE-0ADE-E2A778675EFD}"/>
          </ac:spMkLst>
        </pc:spChg>
        <pc:spChg chg="mod">
          <ac:chgData name="Dhana Lakshmi Gajula" userId="83fa0929b2a90c8d" providerId="LiveId" clId="{C3F37DAE-D22E-4924-A4C6-587922560BA7}" dt="2025-03-09T13:10:23.538" v="24" actId="14100"/>
          <ac:spMkLst>
            <pc:docMk/>
            <pc:sldMk cId="107116478" sldId="256"/>
            <ac:spMk id="9" creationId="{E87125D6-4CC8-358F-0FEB-FFDAB04CB7A1}"/>
          </ac:spMkLst>
        </pc:spChg>
      </pc:sldChg>
      <pc:sldChg chg="modSp mod">
        <pc:chgData name="Dhana Lakshmi Gajula" userId="83fa0929b2a90c8d" providerId="LiveId" clId="{C3F37DAE-D22E-4924-A4C6-587922560BA7}" dt="2025-03-09T13:07:39.057" v="19" actId="5793"/>
        <pc:sldMkLst>
          <pc:docMk/>
          <pc:sldMk cId="3760408688" sldId="275"/>
        </pc:sldMkLst>
        <pc:spChg chg="mod">
          <ac:chgData name="Dhana Lakshmi Gajula" userId="83fa0929b2a90c8d" providerId="LiveId" clId="{C3F37DAE-D22E-4924-A4C6-587922560BA7}" dt="2025-03-09T13:07:39.057" v="19" actId="5793"/>
          <ac:spMkLst>
            <pc:docMk/>
            <pc:sldMk cId="3760408688" sldId="275"/>
            <ac:spMk id="3" creationId="{8A964E8C-2852-ADEB-782D-EEC5B8C38A5F}"/>
          </ac:spMkLst>
        </pc:spChg>
      </pc:sldChg>
      <pc:sldChg chg="modSp mod">
        <pc:chgData name="Dhana Lakshmi Gajula" userId="83fa0929b2a90c8d" providerId="LiveId" clId="{C3F37DAE-D22E-4924-A4C6-587922560BA7}" dt="2025-03-09T13:07:02.193" v="13" actId="5793"/>
        <pc:sldMkLst>
          <pc:docMk/>
          <pc:sldMk cId="482527131" sldId="276"/>
        </pc:sldMkLst>
        <pc:spChg chg="mod">
          <ac:chgData name="Dhana Lakshmi Gajula" userId="83fa0929b2a90c8d" providerId="LiveId" clId="{C3F37DAE-D22E-4924-A4C6-587922560BA7}" dt="2025-03-09T13:07:02.193" v="13" actId="5793"/>
          <ac:spMkLst>
            <pc:docMk/>
            <pc:sldMk cId="482527131" sldId="276"/>
            <ac:spMk id="3" creationId="{8A964E8C-2852-ADEB-782D-EEC5B8C38A5F}"/>
          </ac:spMkLst>
        </pc:spChg>
      </pc:sldChg>
      <pc:sldChg chg="modSp mod">
        <pc:chgData name="Dhana Lakshmi Gajula" userId="83fa0929b2a90c8d" providerId="LiveId" clId="{C3F37DAE-D22E-4924-A4C6-587922560BA7}" dt="2025-03-09T13:07:10.568" v="15" actId="5793"/>
        <pc:sldMkLst>
          <pc:docMk/>
          <pc:sldMk cId="2715587889" sldId="277"/>
        </pc:sldMkLst>
        <pc:spChg chg="mod">
          <ac:chgData name="Dhana Lakshmi Gajula" userId="83fa0929b2a90c8d" providerId="LiveId" clId="{C3F37DAE-D22E-4924-A4C6-587922560BA7}" dt="2025-03-09T13:07:10.568" v="15" actId="5793"/>
          <ac:spMkLst>
            <pc:docMk/>
            <pc:sldMk cId="2715587889" sldId="277"/>
            <ac:spMk id="3" creationId="{8A964E8C-2852-ADEB-782D-EEC5B8C38A5F}"/>
          </ac:spMkLst>
        </pc:spChg>
      </pc:sldChg>
      <pc:sldChg chg="modSp mod">
        <pc:chgData name="Dhana Lakshmi Gajula" userId="83fa0929b2a90c8d" providerId="LiveId" clId="{C3F37DAE-D22E-4924-A4C6-587922560BA7}" dt="2025-03-09T13:07:18.023" v="17" actId="5793"/>
        <pc:sldMkLst>
          <pc:docMk/>
          <pc:sldMk cId="2098511768" sldId="278"/>
        </pc:sldMkLst>
        <pc:spChg chg="mod">
          <ac:chgData name="Dhana Lakshmi Gajula" userId="83fa0929b2a90c8d" providerId="LiveId" clId="{C3F37DAE-D22E-4924-A4C6-587922560BA7}" dt="2025-03-09T13:07:18.023" v="17" actId="5793"/>
          <ac:spMkLst>
            <pc:docMk/>
            <pc:sldMk cId="2098511768" sldId="278"/>
            <ac:spMk id="3" creationId="{8A964E8C-2852-ADEB-782D-EEC5B8C38A5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7EDE72-7F42-E431-CFB9-93C2DBCB0D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6FA61D7-C645-9849-5A68-931151B431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6F7CF99-201E-CB47-8F23-8A58F1F1C73C}"/>
              </a:ext>
            </a:extLst>
          </p:cNvPr>
          <p:cNvSpPr>
            <a:spLocks noGrp="1"/>
          </p:cNvSpPr>
          <p:nvPr>
            <p:ph type="dt" sz="half" idx="10"/>
          </p:nvPr>
        </p:nvSpPr>
        <p:spPr/>
        <p:txBody>
          <a:bodyPr/>
          <a:lstStyle/>
          <a:p>
            <a:fld id="{8D1ED37C-E001-4378-AD5B-071BFB59342F}" type="datetimeFigureOut">
              <a:rPr lang="en-US" smtClean="0"/>
              <a:pPr/>
              <a:t>3/10/2025</a:t>
            </a:fld>
            <a:endParaRPr lang="en-US"/>
          </a:p>
        </p:txBody>
      </p:sp>
      <p:sp>
        <p:nvSpPr>
          <p:cNvPr id="5" name="Footer Placeholder 4">
            <a:extLst>
              <a:ext uri="{FF2B5EF4-FFF2-40B4-BE49-F238E27FC236}">
                <a16:creationId xmlns:a16="http://schemas.microsoft.com/office/drawing/2014/main" xmlns="" id="{F4AF3DB3-5E06-53AA-AF9F-039719419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AC34FF5-E8B8-9A17-1414-F9EA92EEB905}"/>
              </a:ext>
            </a:extLst>
          </p:cNvPr>
          <p:cNvSpPr>
            <a:spLocks noGrp="1"/>
          </p:cNvSpPr>
          <p:nvPr>
            <p:ph type="sldNum" sz="quarter" idx="12"/>
          </p:nvPr>
        </p:nvSpPr>
        <p:spPr/>
        <p:txBody>
          <a:body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84250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4EA2B6-9C0C-0501-128D-DD1D6B4229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16724DE-A6B2-A2CC-17C0-3DC981F00F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DFDFC9-6E31-0E44-74B8-5232E4D4BC37}"/>
              </a:ext>
            </a:extLst>
          </p:cNvPr>
          <p:cNvSpPr>
            <a:spLocks noGrp="1"/>
          </p:cNvSpPr>
          <p:nvPr>
            <p:ph type="dt" sz="half" idx="10"/>
          </p:nvPr>
        </p:nvSpPr>
        <p:spPr/>
        <p:txBody>
          <a:bodyPr/>
          <a:lstStyle/>
          <a:p>
            <a:fld id="{8D1ED37C-E001-4378-AD5B-071BFB59342F}" type="datetimeFigureOut">
              <a:rPr lang="en-US" smtClean="0"/>
              <a:pPr/>
              <a:t>3/10/2025</a:t>
            </a:fld>
            <a:endParaRPr lang="en-US"/>
          </a:p>
        </p:txBody>
      </p:sp>
      <p:sp>
        <p:nvSpPr>
          <p:cNvPr id="5" name="Footer Placeholder 4">
            <a:extLst>
              <a:ext uri="{FF2B5EF4-FFF2-40B4-BE49-F238E27FC236}">
                <a16:creationId xmlns:a16="http://schemas.microsoft.com/office/drawing/2014/main" xmlns="" id="{1185038A-0BA6-029A-978D-D4DB32B68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79C5A4A-5AEB-4DBA-6C44-6964F870F6FF}"/>
              </a:ext>
            </a:extLst>
          </p:cNvPr>
          <p:cNvSpPr>
            <a:spLocks noGrp="1"/>
          </p:cNvSpPr>
          <p:nvPr>
            <p:ph type="sldNum" sz="quarter" idx="12"/>
          </p:nvPr>
        </p:nvSpPr>
        <p:spPr/>
        <p:txBody>
          <a:body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371979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8304945-8D03-73AF-D8D9-A25365FFED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5B43321-1E49-3C3E-221F-130E6C75E9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D69F246-D55C-7392-7A4D-DAD314CC9007}"/>
              </a:ext>
            </a:extLst>
          </p:cNvPr>
          <p:cNvSpPr>
            <a:spLocks noGrp="1"/>
          </p:cNvSpPr>
          <p:nvPr>
            <p:ph type="dt" sz="half" idx="10"/>
          </p:nvPr>
        </p:nvSpPr>
        <p:spPr/>
        <p:txBody>
          <a:bodyPr/>
          <a:lstStyle/>
          <a:p>
            <a:fld id="{8D1ED37C-E001-4378-AD5B-071BFB59342F}" type="datetimeFigureOut">
              <a:rPr lang="en-US" smtClean="0"/>
              <a:pPr/>
              <a:t>3/10/2025</a:t>
            </a:fld>
            <a:endParaRPr lang="en-US"/>
          </a:p>
        </p:txBody>
      </p:sp>
      <p:sp>
        <p:nvSpPr>
          <p:cNvPr id="5" name="Footer Placeholder 4">
            <a:extLst>
              <a:ext uri="{FF2B5EF4-FFF2-40B4-BE49-F238E27FC236}">
                <a16:creationId xmlns:a16="http://schemas.microsoft.com/office/drawing/2014/main" xmlns="" id="{54D810BC-8DF3-8DDE-1D70-DE4C949A49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27415D7-B4C3-2874-62DE-74412C046E1D}"/>
              </a:ext>
            </a:extLst>
          </p:cNvPr>
          <p:cNvSpPr>
            <a:spLocks noGrp="1"/>
          </p:cNvSpPr>
          <p:nvPr>
            <p:ph type="sldNum" sz="quarter" idx="12"/>
          </p:nvPr>
        </p:nvSpPr>
        <p:spPr/>
        <p:txBody>
          <a:body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1842742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A2F657-27C3-4B67-E815-A2E45248FA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21BB8E7-4213-2E4E-E54C-56F3916DBE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CF19AAA-44E0-374D-DB2D-0265239BFAAE}"/>
              </a:ext>
            </a:extLst>
          </p:cNvPr>
          <p:cNvSpPr>
            <a:spLocks noGrp="1"/>
          </p:cNvSpPr>
          <p:nvPr>
            <p:ph type="dt" sz="half" idx="10"/>
          </p:nvPr>
        </p:nvSpPr>
        <p:spPr/>
        <p:txBody>
          <a:bodyPr/>
          <a:lstStyle/>
          <a:p>
            <a:fld id="{8D1ED37C-E001-4378-AD5B-071BFB59342F}" type="datetimeFigureOut">
              <a:rPr lang="en-US" smtClean="0"/>
              <a:pPr/>
              <a:t>3/10/2025</a:t>
            </a:fld>
            <a:endParaRPr lang="en-US"/>
          </a:p>
        </p:txBody>
      </p:sp>
      <p:sp>
        <p:nvSpPr>
          <p:cNvPr id="5" name="Footer Placeholder 4">
            <a:extLst>
              <a:ext uri="{FF2B5EF4-FFF2-40B4-BE49-F238E27FC236}">
                <a16:creationId xmlns:a16="http://schemas.microsoft.com/office/drawing/2014/main" xmlns="" id="{E42F0337-F196-1DC2-9065-BBD02E5A9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7519973-8ACC-2E8C-673B-CC6E94968B7E}"/>
              </a:ext>
            </a:extLst>
          </p:cNvPr>
          <p:cNvSpPr>
            <a:spLocks noGrp="1"/>
          </p:cNvSpPr>
          <p:nvPr>
            <p:ph type="sldNum" sz="quarter" idx="12"/>
          </p:nvPr>
        </p:nvSpPr>
        <p:spPr/>
        <p:txBody>
          <a:body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2787413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0F73E7-ECC1-D9C0-9348-3BB97DA271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1459D97-E83C-D288-5BF4-E8A4758EC4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703BFDC-F0BC-176A-3E18-DD9536309F22}"/>
              </a:ext>
            </a:extLst>
          </p:cNvPr>
          <p:cNvSpPr>
            <a:spLocks noGrp="1"/>
          </p:cNvSpPr>
          <p:nvPr>
            <p:ph type="dt" sz="half" idx="10"/>
          </p:nvPr>
        </p:nvSpPr>
        <p:spPr/>
        <p:txBody>
          <a:bodyPr/>
          <a:lstStyle/>
          <a:p>
            <a:fld id="{8D1ED37C-E001-4378-AD5B-071BFB59342F}" type="datetimeFigureOut">
              <a:rPr lang="en-US" smtClean="0"/>
              <a:pPr/>
              <a:t>3/10/2025</a:t>
            </a:fld>
            <a:endParaRPr lang="en-US"/>
          </a:p>
        </p:txBody>
      </p:sp>
      <p:sp>
        <p:nvSpPr>
          <p:cNvPr id="5" name="Footer Placeholder 4">
            <a:extLst>
              <a:ext uri="{FF2B5EF4-FFF2-40B4-BE49-F238E27FC236}">
                <a16:creationId xmlns:a16="http://schemas.microsoft.com/office/drawing/2014/main" xmlns="" id="{600EE5A9-FA42-0610-7499-68ED00F1A6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C49F077-858A-C045-4353-207C8C1C8149}"/>
              </a:ext>
            </a:extLst>
          </p:cNvPr>
          <p:cNvSpPr>
            <a:spLocks noGrp="1"/>
          </p:cNvSpPr>
          <p:nvPr>
            <p:ph type="sldNum" sz="quarter" idx="12"/>
          </p:nvPr>
        </p:nvSpPr>
        <p:spPr/>
        <p:txBody>
          <a:body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300976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303DD9-0F65-BC67-5566-00D0D3099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9A57C45-4D46-06E6-1A64-6BFE14F741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3AB177B-AE50-62B8-7C18-7A009C932D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903A720-4640-93C1-5081-B4024CB3FE84}"/>
              </a:ext>
            </a:extLst>
          </p:cNvPr>
          <p:cNvSpPr>
            <a:spLocks noGrp="1"/>
          </p:cNvSpPr>
          <p:nvPr>
            <p:ph type="dt" sz="half" idx="10"/>
          </p:nvPr>
        </p:nvSpPr>
        <p:spPr/>
        <p:txBody>
          <a:bodyPr/>
          <a:lstStyle/>
          <a:p>
            <a:fld id="{8D1ED37C-E001-4378-AD5B-071BFB59342F}" type="datetimeFigureOut">
              <a:rPr lang="en-US" smtClean="0"/>
              <a:pPr/>
              <a:t>3/10/2025</a:t>
            </a:fld>
            <a:endParaRPr lang="en-US"/>
          </a:p>
        </p:txBody>
      </p:sp>
      <p:sp>
        <p:nvSpPr>
          <p:cNvPr id="6" name="Footer Placeholder 5">
            <a:extLst>
              <a:ext uri="{FF2B5EF4-FFF2-40B4-BE49-F238E27FC236}">
                <a16:creationId xmlns:a16="http://schemas.microsoft.com/office/drawing/2014/main" xmlns="" id="{A2F39BDF-C337-9169-452F-460C355C8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C216185-1CA6-38A1-DC63-CF9F414FE919}"/>
              </a:ext>
            </a:extLst>
          </p:cNvPr>
          <p:cNvSpPr>
            <a:spLocks noGrp="1"/>
          </p:cNvSpPr>
          <p:nvPr>
            <p:ph type="sldNum" sz="quarter" idx="12"/>
          </p:nvPr>
        </p:nvSpPr>
        <p:spPr/>
        <p:txBody>
          <a:body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761643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1B417B-4BCC-6622-5302-84E61D47FD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08AA0C5-0621-2EE3-3742-A6176251EA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881955D-80EE-A50A-2E29-AF276983C8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6286F2A-D1F4-A8D0-5E4F-5BD71FFF05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47425E5-4456-E04F-CB79-E4D8BE02AD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09A65D0-D076-3ADE-A986-28C11526EFF0}"/>
              </a:ext>
            </a:extLst>
          </p:cNvPr>
          <p:cNvSpPr>
            <a:spLocks noGrp="1"/>
          </p:cNvSpPr>
          <p:nvPr>
            <p:ph type="dt" sz="half" idx="10"/>
          </p:nvPr>
        </p:nvSpPr>
        <p:spPr/>
        <p:txBody>
          <a:bodyPr/>
          <a:lstStyle/>
          <a:p>
            <a:fld id="{8D1ED37C-E001-4378-AD5B-071BFB59342F}" type="datetimeFigureOut">
              <a:rPr lang="en-US" smtClean="0"/>
              <a:pPr/>
              <a:t>3/10/2025</a:t>
            </a:fld>
            <a:endParaRPr lang="en-US"/>
          </a:p>
        </p:txBody>
      </p:sp>
      <p:sp>
        <p:nvSpPr>
          <p:cNvPr id="8" name="Footer Placeholder 7">
            <a:extLst>
              <a:ext uri="{FF2B5EF4-FFF2-40B4-BE49-F238E27FC236}">
                <a16:creationId xmlns:a16="http://schemas.microsoft.com/office/drawing/2014/main" xmlns="" id="{45A407AC-D943-1428-F976-2A160573B6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3994DBC7-0117-7690-DC1A-1B0D0A64CA1A}"/>
              </a:ext>
            </a:extLst>
          </p:cNvPr>
          <p:cNvSpPr>
            <a:spLocks noGrp="1"/>
          </p:cNvSpPr>
          <p:nvPr>
            <p:ph type="sldNum" sz="quarter" idx="12"/>
          </p:nvPr>
        </p:nvSpPr>
        <p:spPr/>
        <p:txBody>
          <a:body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2129409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74ED57-C09E-3E18-0FF3-C3673ADE9E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FD3FDBF-5CCE-5664-8184-D01A1949E063}"/>
              </a:ext>
            </a:extLst>
          </p:cNvPr>
          <p:cNvSpPr>
            <a:spLocks noGrp="1"/>
          </p:cNvSpPr>
          <p:nvPr>
            <p:ph type="dt" sz="half" idx="10"/>
          </p:nvPr>
        </p:nvSpPr>
        <p:spPr/>
        <p:txBody>
          <a:bodyPr/>
          <a:lstStyle/>
          <a:p>
            <a:fld id="{8D1ED37C-E001-4378-AD5B-071BFB59342F}" type="datetimeFigureOut">
              <a:rPr lang="en-US" smtClean="0"/>
              <a:pPr/>
              <a:t>3/10/2025</a:t>
            </a:fld>
            <a:endParaRPr lang="en-US"/>
          </a:p>
        </p:txBody>
      </p:sp>
      <p:sp>
        <p:nvSpPr>
          <p:cNvPr id="4" name="Footer Placeholder 3">
            <a:extLst>
              <a:ext uri="{FF2B5EF4-FFF2-40B4-BE49-F238E27FC236}">
                <a16:creationId xmlns:a16="http://schemas.microsoft.com/office/drawing/2014/main" xmlns="" id="{ED50BD27-00C1-1E1C-2267-64BA942B2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172A572A-A856-659C-F7DA-07E1F15EB8D7}"/>
              </a:ext>
            </a:extLst>
          </p:cNvPr>
          <p:cNvSpPr>
            <a:spLocks noGrp="1"/>
          </p:cNvSpPr>
          <p:nvPr>
            <p:ph type="sldNum" sz="quarter" idx="12"/>
          </p:nvPr>
        </p:nvSpPr>
        <p:spPr/>
        <p:txBody>
          <a:body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2695307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BB53A41-C285-4C25-6658-3C6B4F9A7C58}"/>
              </a:ext>
            </a:extLst>
          </p:cNvPr>
          <p:cNvSpPr>
            <a:spLocks noGrp="1"/>
          </p:cNvSpPr>
          <p:nvPr>
            <p:ph type="dt" sz="half" idx="10"/>
          </p:nvPr>
        </p:nvSpPr>
        <p:spPr/>
        <p:txBody>
          <a:bodyPr/>
          <a:lstStyle/>
          <a:p>
            <a:fld id="{8D1ED37C-E001-4378-AD5B-071BFB59342F}" type="datetimeFigureOut">
              <a:rPr lang="en-US" smtClean="0"/>
              <a:pPr/>
              <a:t>3/10/2025</a:t>
            </a:fld>
            <a:endParaRPr lang="en-US"/>
          </a:p>
        </p:txBody>
      </p:sp>
      <p:sp>
        <p:nvSpPr>
          <p:cNvPr id="3" name="Footer Placeholder 2">
            <a:extLst>
              <a:ext uri="{FF2B5EF4-FFF2-40B4-BE49-F238E27FC236}">
                <a16:creationId xmlns:a16="http://schemas.microsoft.com/office/drawing/2014/main" xmlns="" id="{96A9C376-2D93-2F66-8416-E6B72E2670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0F831CE-79B9-9C0E-9F63-628094D8C589}"/>
              </a:ext>
            </a:extLst>
          </p:cNvPr>
          <p:cNvSpPr>
            <a:spLocks noGrp="1"/>
          </p:cNvSpPr>
          <p:nvPr>
            <p:ph type="sldNum" sz="quarter" idx="12"/>
          </p:nvPr>
        </p:nvSpPr>
        <p:spPr/>
        <p:txBody>
          <a:body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3380567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133B25-862A-51E8-EEFF-94E8C513F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8F5F8088-580B-DBEC-05D8-8E81D8BE42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FBA77CCC-F184-6BC3-D6E2-5F70416C0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31306DB-AA59-2C95-42F0-4A92B0B8A25E}"/>
              </a:ext>
            </a:extLst>
          </p:cNvPr>
          <p:cNvSpPr>
            <a:spLocks noGrp="1"/>
          </p:cNvSpPr>
          <p:nvPr>
            <p:ph type="dt" sz="half" idx="10"/>
          </p:nvPr>
        </p:nvSpPr>
        <p:spPr/>
        <p:txBody>
          <a:bodyPr/>
          <a:lstStyle/>
          <a:p>
            <a:fld id="{8D1ED37C-E001-4378-AD5B-071BFB59342F}" type="datetimeFigureOut">
              <a:rPr lang="en-US" smtClean="0"/>
              <a:pPr/>
              <a:t>3/10/2025</a:t>
            </a:fld>
            <a:endParaRPr lang="en-US"/>
          </a:p>
        </p:txBody>
      </p:sp>
      <p:sp>
        <p:nvSpPr>
          <p:cNvPr id="6" name="Footer Placeholder 5">
            <a:extLst>
              <a:ext uri="{FF2B5EF4-FFF2-40B4-BE49-F238E27FC236}">
                <a16:creationId xmlns:a16="http://schemas.microsoft.com/office/drawing/2014/main" xmlns="" id="{B0FBB230-C289-6FF7-F35A-04E013A12D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6DFCD7A-1B0B-5F5B-B81E-1825C33D8641}"/>
              </a:ext>
            </a:extLst>
          </p:cNvPr>
          <p:cNvSpPr>
            <a:spLocks noGrp="1"/>
          </p:cNvSpPr>
          <p:nvPr>
            <p:ph type="sldNum" sz="quarter" idx="12"/>
          </p:nvPr>
        </p:nvSpPr>
        <p:spPr/>
        <p:txBody>
          <a:body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2687558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C43D77-B2AA-017C-D03B-69BA9077B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51CE4FDA-CACE-8B21-2C72-3AC237C195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03F1429-8034-5EA5-1BA2-E0AB5669C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8FCC35E-A6BE-2749-8977-302A107FC31C}"/>
              </a:ext>
            </a:extLst>
          </p:cNvPr>
          <p:cNvSpPr>
            <a:spLocks noGrp="1"/>
          </p:cNvSpPr>
          <p:nvPr>
            <p:ph type="dt" sz="half" idx="10"/>
          </p:nvPr>
        </p:nvSpPr>
        <p:spPr/>
        <p:txBody>
          <a:bodyPr/>
          <a:lstStyle/>
          <a:p>
            <a:fld id="{8D1ED37C-E001-4378-AD5B-071BFB59342F}" type="datetimeFigureOut">
              <a:rPr lang="en-US" smtClean="0"/>
              <a:pPr/>
              <a:t>3/10/2025</a:t>
            </a:fld>
            <a:endParaRPr lang="en-US"/>
          </a:p>
        </p:txBody>
      </p:sp>
      <p:sp>
        <p:nvSpPr>
          <p:cNvPr id="6" name="Footer Placeholder 5">
            <a:extLst>
              <a:ext uri="{FF2B5EF4-FFF2-40B4-BE49-F238E27FC236}">
                <a16:creationId xmlns:a16="http://schemas.microsoft.com/office/drawing/2014/main" xmlns="" id="{0BA1C05E-4BF1-8B24-504F-CD8D0C8FFC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C9804F9-692C-2C0B-630D-AC9CD4473871}"/>
              </a:ext>
            </a:extLst>
          </p:cNvPr>
          <p:cNvSpPr>
            <a:spLocks noGrp="1"/>
          </p:cNvSpPr>
          <p:nvPr>
            <p:ph type="sldNum" sz="quarter" idx="12"/>
          </p:nvPr>
        </p:nvSpPr>
        <p:spPr/>
        <p:txBody>
          <a:body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62646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06EC118-66D8-6F82-D557-32DAAE694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25165F0-E328-095D-B2F5-B6E563AEA0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D437975-93D0-349A-B536-B1ABC45E11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ED37C-E001-4378-AD5B-071BFB59342F}" type="datetimeFigureOut">
              <a:rPr lang="en-US" smtClean="0"/>
              <a:pPr/>
              <a:t>3/10/2025</a:t>
            </a:fld>
            <a:endParaRPr lang="en-US"/>
          </a:p>
        </p:txBody>
      </p:sp>
      <p:sp>
        <p:nvSpPr>
          <p:cNvPr id="5" name="Footer Placeholder 4">
            <a:extLst>
              <a:ext uri="{FF2B5EF4-FFF2-40B4-BE49-F238E27FC236}">
                <a16:creationId xmlns:a16="http://schemas.microsoft.com/office/drawing/2014/main" xmlns="" id="{42CDECD3-B545-C29B-631C-6D174F4B0B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9F2C361-7493-F4C9-3A5E-BC431367B8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8E746-CB90-408B-98BB-5A9C960012F5}" type="slidenum">
              <a:rPr lang="en-US" smtClean="0"/>
              <a:pPr/>
              <a:t>‹#›</a:t>
            </a:fld>
            <a:endParaRPr lang="en-US"/>
          </a:p>
        </p:txBody>
      </p:sp>
    </p:spTree>
    <p:extLst>
      <p:ext uri="{BB962C8B-B14F-4D97-AF65-F5344CB8AC3E}">
        <p14:creationId xmlns:p14="http://schemas.microsoft.com/office/powerpoint/2010/main" xmlns="" val="4274409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6C4946-9A24-6188-3FA1-83ABDC782840}"/>
              </a:ext>
            </a:extLst>
          </p:cNvPr>
          <p:cNvSpPr>
            <a:spLocks noGrp="1"/>
          </p:cNvSpPr>
          <p:nvPr>
            <p:ph type="ctrTitle"/>
          </p:nvPr>
        </p:nvSpPr>
        <p:spPr>
          <a:xfrm>
            <a:off x="457200" y="1285883"/>
            <a:ext cx="11460480" cy="1193157"/>
          </a:xfrm>
        </p:spPr>
        <p:txBody>
          <a:bodyPr>
            <a:normAutofit/>
          </a:bodyPr>
          <a:lstStyle/>
          <a:p>
            <a:r>
              <a:rPr lang="en-US" sz="3600" b="1" dirty="0">
                <a:solidFill>
                  <a:srgbClr val="0070C0"/>
                </a:solidFill>
                <a:latin typeface="Times New Roman" pitchFamily="18" charset="0"/>
                <a:cs typeface="Times New Roman" pitchFamily="18" charset="0"/>
              </a:rPr>
              <a:t>Community Service Project </a:t>
            </a:r>
            <a:br>
              <a:rPr lang="en-US" sz="3600" b="1" dirty="0">
                <a:solidFill>
                  <a:srgbClr val="0070C0"/>
                </a:solidFill>
                <a:latin typeface="Times New Roman" pitchFamily="18" charset="0"/>
                <a:cs typeface="Times New Roman" pitchFamily="18" charset="0"/>
              </a:rPr>
            </a:br>
            <a:r>
              <a:rPr lang="en-US" sz="3600" b="1" dirty="0">
                <a:solidFill>
                  <a:srgbClr val="0070C0"/>
                </a:solidFill>
                <a:latin typeface="Times New Roman" pitchFamily="18" charset="0"/>
                <a:cs typeface="Times New Roman" pitchFamily="18" charset="0"/>
              </a:rPr>
              <a:t>External Viva-Voce Examination</a:t>
            </a:r>
            <a:endParaRPr lang="en-US" sz="3600" dirty="0"/>
          </a:p>
        </p:txBody>
      </p:sp>
      <p:sp>
        <p:nvSpPr>
          <p:cNvPr id="3" name="Subtitle 2">
            <a:extLst>
              <a:ext uri="{FF2B5EF4-FFF2-40B4-BE49-F238E27FC236}">
                <a16:creationId xmlns:a16="http://schemas.microsoft.com/office/drawing/2014/main" xmlns="" id="{A6D0E79F-4EA7-E338-4158-8A4C59ED74C1}"/>
              </a:ext>
            </a:extLst>
          </p:cNvPr>
          <p:cNvSpPr>
            <a:spLocks noGrp="1"/>
          </p:cNvSpPr>
          <p:nvPr>
            <p:ph type="subTitle" idx="1"/>
          </p:nvPr>
        </p:nvSpPr>
        <p:spPr>
          <a:xfrm>
            <a:off x="457200" y="2580640"/>
            <a:ext cx="11358880" cy="3982720"/>
          </a:xfrm>
        </p:spPr>
        <p:txBody>
          <a:bodyPr/>
          <a:lstStyle/>
          <a:p>
            <a:r>
              <a:rPr lang="en-US" sz="4800" b="1" dirty="0">
                <a:solidFill>
                  <a:srgbClr val="FF0000"/>
                </a:solidFill>
                <a:latin typeface="Times New Roman" pitchFamily="18" charset="0"/>
                <a:ea typeface="Calibri"/>
                <a:cs typeface="Times New Roman" pitchFamily="18" charset="0"/>
                <a:sym typeface="Calibri"/>
              </a:rPr>
              <a:t>“Disease Prediction System</a:t>
            </a:r>
            <a:r>
              <a:rPr lang="en-US" sz="4800" b="1" i="0" u="none" strike="noStrike" cap="none" dirty="0">
                <a:solidFill>
                  <a:srgbClr val="FF0000"/>
                </a:solidFill>
                <a:latin typeface="Times New Roman" pitchFamily="18" charset="0"/>
                <a:ea typeface="Calibri"/>
                <a:cs typeface="Times New Roman" pitchFamily="18" charset="0"/>
                <a:sym typeface="Calibri"/>
              </a:rPr>
              <a:t>”</a:t>
            </a:r>
            <a:endParaRPr lang="en-US" sz="4800" b="1" i="0" u="none" strike="noStrike" cap="none" dirty="0">
              <a:solidFill>
                <a:srgbClr val="000000"/>
              </a:solidFill>
              <a:latin typeface="Times New Roman" pitchFamily="18" charset="0"/>
              <a:ea typeface="Calibri"/>
              <a:cs typeface="Times New Roman" pitchFamily="18" charset="0"/>
              <a:sym typeface="Calibri"/>
            </a:endParaRPr>
          </a:p>
          <a:p>
            <a:endParaRPr lang="en-US" dirty="0"/>
          </a:p>
        </p:txBody>
      </p:sp>
      <p:pic>
        <p:nvPicPr>
          <p:cNvPr id="4" name="Google Shape;120;p27">
            <a:extLst>
              <a:ext uri="{FF2B5EF4-FFF2-40B4-BE49-F238E27FC236}">
                <a16:creationId xmlns:a16="http://schemas.microsoft.com/office/drawing/2014/main" xmlns="" id="{A5684E1B-DE31-3AF1-3008-938403985B41}"/>
              </a:ext>
            </a:extLst>
          </p:cNvPr>
          <p:cNvPicPr preferRelativeResize="0"/>
          <p:nvPr/>
        </p:nvPicPr>
        <p:blipFill rotWithShape="1">
          <a:blip r:embed="rId2" cstate="print">
            <a:alphaModFix/>
          </a:blip>
          <a:srcRect/>
          <a:stretch/>
        </p:blipFill>
        <p:spPr>
          <a:xfrm>
            <a:off x="5167306" y="0"/>
            <a:ext cx="1857388" cy="1285884"/>
          </a:xfrm>
          <a:prstGeom prst="rect">
            <a:avLst/>
          </a:prstGeom>
          <a:noFill/>
          <a:ln>
            <a:noFill/>
          </a:ln>
        </p:spPr>
      </p:pic>
      <p:sp>
        <p:nvSpPr>
          <p:cNvPr id="5" name="Google Shape;118;p27">
            <a:extLst>
              <a:ext uri="{FF2B5EF4-FFF2-40B4-BE49-F238E27FC236}">
                <a16:creationId xmlns:a16="http://schemas.microsoft.com/office/drawing/2014/main" xmlns="" id="{70171722-6DBF-D28B-E6F0-ED6A83F24915}"/>
              </a:ext>
            </a:extLst>
          </p:cNvPr>
          <p:cNvSpPr/>
          <p:nvPr/>
        </p:nvSpPr>
        <p:spPr>
          <a:xfrm>
            <a:off x="609480" y="3933544"/>
            <a:ext cx="4190700" cy="118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7030A0"/>
                </a:solidFill>
                <a:latin typeface="Times New Roman" pitchFamily="18" charset="0"/>
                <a:ea typeface="Calibri"/>
                <a:cs typeface="Times New Roman" pitchFamily="18" charset="0"/>
                <a:sym typeface="Calibri"/>
              </a:rPr>
              <a:t>Internal Guide:</a:t>
            </a:r>
          </a:p>
          <a:p>
            <a:pPr marL="0" marR="0" lvl="0" indent="0" algn="l" rtl="0">
              <a:lnSpc>
                <a:spcPct val="100000"/>
              </a:lnSpc>
              <a:spcBef>
                <a:spcPts val="0"/>
              </a:spcBef>
              <a:spcAft>
                <a:spcPts val="0"/>
              </a:spcAft>
              <a:buNone/>
            </a:pPr>
            <a:endParaRPr sz="1800" b="0" i="0" u="none" strike="noStrike" cap="none" dirty="0">
              <a:solidFill>
                <a:srgbClr val="000000"/>
              </a:solidFill>
              <a:latin typeface="Times New Roman" pitchFamily="18" charset="0"/>
              <a:cs typeface="Times New Roman" pitchFamily="18" charset="0"/>
              <a:sym typeface="Arial"/>
            </a:endParaRPr>
          </a:p>
          <a:p>
            <a:pPr marL="0" marR="0" lvl="0" indent="0" algn="l" rtl="0">
              <a:lnSpc>
                <a:spcPct val="100000"/>
              </a:lnSpc>
              <a:spcBef>
                <a:spcPts val="0"/>
              </a:spcBef>
              <a:spcAft>
                <a:spcPts val="0"/>
              </a:spcAft>
              <a:buNone/>
            </a:pPr>
            <a:r>
              <a:rPr lang="en-IN" sz="1800" b="1" i="0" u="none" strike="noStrike" cap="none" dirty="0">
                <a:solidFill>
                  <a:srgbClr val="000000"/>
                </a:solidFill>
                <a:latin typeface="Times New Roman" pitchFamily="18" charset="0"/>
                <a:cs typeface="Times New Roman" pitchFamily="18" charset="0"/>
                <a:sym typeface="Arial"/>
              </a:rPr>
              <a:t>Dr. P. Srinivas Rao</a:t>
            </a:r>
            <a:endParaRPr sz="1800" b="1" i="0" u="none" strike="noStrike" cap="none" dirty="0">
              <a:solidFill>
                <a:srgbClr val="000000"/>
              </a:solidFill>
              <a:latin typeface="Times New Roman" pitchFamily="18" charset="0"/>
              <a:cs typeface="Times New Roman" pitchFamily="18" charset="0"/>
              <a:sym typeface="Arial"/>
            </a:endParaRPr>
          </a:p>
          <a:p>
            <a:pPr marL="0" marR="0" lvl="0" indent="0" algn="l" rtl="0">
              <a:lnSpc>
                <a:spcPct val="100000"/>
              </a:lnSpc>
              <a:spcBef>
                <a:spcPts val="0"/>
              </a:spcBef>
              <a:spcAft>
                <a:spcPts val="0"/>
              </a:spcAft>
              <a:buNone/>
            </a:pPr>
            <a:r>
              <a:rPr lang="en-US" sz="1800" b="1" i="0" u="none" strike="noStrike" cap="none" dirty="0">
                <a:solidFill>
                  <a:srgbClr val="000000"/>
                </a:solidFill>
                <a:latin typeface="Times New Roman" pitchFamily="18" charset="0"/>
                <a:ea typeface="Calibri"/>
                <a:cs typeface="Times New Roman" pitchFamily="18" charset="0"/>
                <a:sym typeface="Calibri"/>
              </a:rPr>
              <a:t>Associate Professor</a:t>
            </a:r>
            <a:endParaRPr lang="en-US" sz="1800" b="1" i="0" u="none" strike="noStrike" cap="none" dirty="0">
              <a:solidFill>
                <a:srgbClr val="000000"/>
              </a:solidFill>
              <a:latin typeface="Times New Roman" pitchFamily="18" charset="0"/>
              <a:cs typeface="Times New Roman" pitchFamily="18" charset="0"/>
              <a:sym typeface="Arial"/>
            </a:endParaRPr>
          </a:p>
        </p:txBody>
      </p:sp>
      <p:sp>
        <p:nvSpPr>
          <p:cNvPr id="7" name="Google Shape;119;p27">
            <a:extLst>
              <a:ext uri="{FF2B5EF4-FFF2-40B4-BE49-F238E27FC236}">
                <a16:creationId xmlns:a16="http://schemas.microsoft.com/office/drawing/2014/main" xmlns="" id="{4938D4D9-B686-56DE-0ADE-E2A778675EFD}"/>
              </a:ext>
            </a:extLst>
          </p:cNvPr>
          <p:cNvSpPr/>
          <p:nvPr/>
        </p:nvSpPr>
        <p:spPr>
          <a:xfrm>
            <a:off x="6486860" y="3732904"/>
            <a:ext cx="4882179" cy="1737612"/>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7030A0"/>
                </a:solidFill>
                <a:latin typeface="Times New Roman" pitchFamily="18" charset="0"/>
                <a:ea typeface="Calibri"/>
                <a:cs typeface="Times New Roman" pitchFamily="18" charset="0"/>
                <a:sym typeface="Calibri"/>
              </a:rPr>
              <a:t>Team Members</a:t>
            </a:r>
            <a:r>
              <a:rPr lang="en-US" b="1" dirty="0">
                <a:solidFill>
                  <a:srgbClr val="7030A0"/>
                </a:solidFill>
                <a:latin typeface="Times New Roman" pitchFamily="18" charset="0"/>
                <a:ea typeface="Calibri"/>
                <a:cs typeface="Times New Roman" pitchFamily="18" charset="0"/>
                <a:sym typeface="Calibri"/>
              </a:rPr>
              <a:t>:</a:t>
            </a:r>
          </a:p>
          <a:p>
            <a:pPr marL="0" marR="0" lvl="0" indent="0" algn="l" rtl="0">
              <a:lnSpc>
                <a:spcPct val="100000"/>
              </a:lnSpc>
              <a:spcBef>
                <a:spcPts val="0"/>
              </a:spcBef>
              <a:spcAft>
                <a:spcPts val="0"/>
              </a:spcAft>
              <a:buNone/>
            </a:pPr>
            <a:r>
              <a:rPr lang="en-US" b="1" dirty="0">
                <a:solidFill>
                  <a:srgbClr val="000000"/>
                </a:solidFill>
                <a:latin typeface="Times New Roman" pitchFamily="18" charset="0"/>
                <a:ea typeface="Calibri"/>
                <a:cs typeface="Times New Roman" pitchFamily="18" charset="0"/>
                <a:sym typeface="Calibri"/>
              </a:rPr>
              <a:t>1)</a:t>
            </a:r>
            <a:r>
              <a:rPr lang="en-US" sz="1800" b="0" i="0" u="none" strike="noStrike" cap="none" dirty="0">
                <a:solidFill>
                  <a:srgbClr val="000000"/>
                </a:solidFill>
                <a:latin typeface="Times New Roman" pitchFamily="18" charset="0"/>
                <a:ea typeface="Calibri"/>
                <a:cs typeface="Times New Roman" pitchFamily="18" charset="0"/>
                <a:sym typeface="Calibri"/>
              </a:rPr>
              <a:t> J. </a:t>
            </a:r>
            <a:r>
              <a:rPr lang="en-US" sz="1800" b="0" i="0" u="none" strike="noStrike" cap="none" dirty="0" err="1" smtClean="0">
                <a:solidFill>
                  <a:srgbClr val="000000"/>
                </a:solidFill>
                <a:latin typeface="Times New Roman" pitchFamily="18" charset="0"/>
                <a:ea typeface="Calibri"/>
                <a:cs typeface="Times New Roman" pitchFamily="18" charset="0"/>
                <a:sym typeface="Calibri"/>
              </a:rPr>
              <a:t>Subhashini</a:t>
            </a:r>
            <a:r>
              <a:rPr lang="en-US" sz="1800" b="0" i="0" u="none" strike="noStrike" cap="none" dirty="0">
                <a:solidFill>
                  <a:srgbClr val="000000"/>
                </a:solidFill>
                <a:latin typeface="Times New Roman" pitchFamily="18" charset="0"/>
                <a:ea typeface="Calibri"/>
                <a:cs typeface="Times New Roman" pitchFamily="18" charset="0"/>
                <a:sym typeface="Calibri"/>
              </a:rPr>
              <a:t>, 21BQ1A0574.</a:t>
            </a:r>
            <a:endParaRPr lang="en-US" sz="1800" b="0" i="0" u="none" strike="noStrike" cap="none" dirty="0">
              <a:solidFill>
                <a:srgbClr val="000000"/>
              </a:solidFill>
              <a:latin typeface="Times New Roman" pitchFamily="18" charset="0"/>
              <a:cs typeface="Times New Roman" pitchFamily="18" charset="0"/>
              <a:sym typeface="Arial"/>
            </a:endParaRPr>
          </a:p>
          <a:p>
            <a:pPr>
              <a:tabLst>
                <a:tab pos="360363" algn="l"/>
              </a:tabLst>
            </a:pPr>
            <a:r>
              <a:rPr lang="en-US" sz="1800" b="0" i="0" u="none" strike="noStrike" cap="none" dirty="0">
                <a:solidFill>
                  <a:srgbClr val="000000"/>
                </a:solidFill>
                <a:latin typeface="Times New Roman" pitchFamily="18" charset="0"/>
                <a:ea typeface="Calibri"/>
                <a:cs typeface="Times New Roman" pitchFamily="18" charset="0"/>
                <a:sym typeface="Calibri"/>
              </a:rPr>
              <a:t>2) 	K. </a:t>
            </a:r>
            <a:r>
              <a:rPr lang="en-US" sz="1800" dirty="0" err="1">
                <a:latin typeface="Times New Roman" pitchFamily="18" charset="0"/>
                <a:ea typeface="Calibri"/>
                <a:cs typeface="Times New Roman" pitchFamily="18" charset="0"/>
                <a:sym typeface="Calibri"/>
              </a:rPr>
              <a:t>Sudheeksha</a:t>
            </a:r>
            <a:r>
              <a:rPr lang="en-US" sz="1800" dirty="0">
                <a:latin typeface="Times New Roman" pitchFamily="18" charset="0"/>
                <a:ea typeface="Calibri"/>
                <a:cs typeface="Times New Roman" pitchFamily="18" charset="0"/>
                <a:sym typeface="Calibri"/>
              </a:rPr>
              <a:t>,</a:t>
            </a:r>
            <a:r>
              <a:rPr lang="en-US" sz="1800" b="0" i="0" u="none" strike="noStrike" cap="none" dirty="0">
                <a:solidFill>
                  <a:srgbClr val="000000"/>
                </a:solidFill>
                <a:latin typeface="Times New Roman" pitchFamily="18" charset="0"/>
                <a:ea typeface="Calibri"/>
                <a:cs typeface="Times New Roman" pitchFamily="18" charset="0"/>
                <a:sym typeface="Calibri"/>
              </a:rPr>
              <a:t> 21BQ1A05A0</a:t>
            </a:r>
            <a:r>
              <a:rPr lang="en-US" sz="1800" dirty="0">
                <a:latin typeface="Times New Roman" pitchFamily="18" charset="0"/>
                <a:ea typeface="Calibri"/>
                <a:cs typeface="Times New Roman" pitchFamily="18" charset="0"/>
                <a:sym typeface="Calibri"/>
              </a:rPr>
              <a:t>.</a:t>
            </a:r>
            <a:endParaRPr lang="en-US" sz="1800" dirty="0">
              <a:latin typeface="Times New Roman" pitchFamily="18" charset="0"/>
              <a:cs typeface="Times New Roman" pitchFamily="18" charset="0"/>
            </a:endParaRPr>
          </a:p>
          <a:p>
            <a:pPr>
              <a:tabLst>
                <a:tab pos="360363" algn="l"/>
              </a:tabLst>
            </a:pPr>
            <a:r>
              <a:rPr lang="en-US" sz="1800" b="0" i="0" u="none" strike="noStrike" cap="none" dirty="0">
                <a:solidFill>
                  <a:srgbClr val="000000"/>
                </a:solidFill>
                <a:latin typeface="Times New Roman" pitchFamily="18" charset="0"/>
                <a:ea typeface="Calibri"/>
                <a:cs typeface="Times New Roman" pitchFamily="18" charset="0"/>
                <a:sym typeface="Calibri"/>
              </a:rPr>
              <a:t>3) 	</a:t>
            </a:r>
            <a:r>
              <a:rPr lang="en-US" sz="1800" dirty="0">
                <a:latin typeface="Times New Roman" pitchFamily="18" charset="0"/>
                <a:ea typeface="Calibri"/>
                <a:cs typeface="Times New Roman" pitchFamily="18" charset="0"/>
                <a:sym typeface="Calibri"/>
              </a:rPr>
              <a:t>K. Jahnavi, </a:t>
            </a:r>
            <a:r>
              <a:rPr lang="en-US" sz="1800" b="0" i="0" u="none" strike="noStrike" cap="none" dirty="0">
                <a:solidFill>
                  <a:srgbClr val="000000"/>
                </a:solidFill>
                <a:latin typeface="Times New Roman" pitchFamily="18" charset="0"/>
                <a:ea typeface="Calibri"/>
                <a:cs typeface="Times New Roman" pitchFamily="18" charset="0"/>
                <a:sym typeface="Calibri"/>
              </a:rPr>
              <a:t>21BQ1A05A1</a:t>
            </a:r>
            <a:r>
              <a:rPr lang="en-US" sz="1800" dirty="0">
                <a:latin typeface="Times New Roman" pitchFamily="18" charset="0"/>
                <a:ea typeface="Calibri"/>
                <a:cs typeface="Times New Roman" pitchFamily="18" charset="0"/>
                <a:sym typeface="Calibri"/>
              </a:rPr>
              <a:t>.</a:t>
            </a:r>
            <a:endParaRPr lang="en-US" sz="1800" dirty="0">
              <a:latin typeface="Times New Roman" pitchFamily="18" charset="0"/>
              <a:cs typeface="Times New Roman" pitchFamily="18" charset="0"/>
            </a:endParaRPr>
          </a:p>
          <a:p>
            <a:pPr algn="l"/>
            <a:r>
              <a:rPr lang="en-US" sz="1800" b="0" i="0" u="none" strike="noStrike" cap="none" dirty="0">
                <a:solidFill>
                  <a:srgbClr val="000000"/>
                </a:solidFill>
                <a:latin typeface="Times New Roman" pitchFamily="18" charset="0"/>
                <a:cs typeface="Times New Roman" pitchFamily="18" charset="0"/>
                <a:sym typeface="Arial"/>
              </a:rPr>
              <a:t>4)   </a:t>
            </a:r>
            <a:r>
              <a:rPr lang="en-US" sz="1800" b="0" i="0" u="none" strike="noStrike" cap="none" dirty="0">
                <a:solidFill>
                  <a:srgbClr val="000000"/>
                </a:solidFill>
                <a:latin typeface="Times New Roman" pitchFamily="18" charset="0"/>
                <a:ea typeface="Calibri"/>
                <a:cs typeface="Times New Roman" pitchFamily="18" charset="0"/>
                <a:sym typeface="Calibri"/>
              </a:rPr>
              <a:t>G. Dhana Lakshmi</a:t>
            </a:r>
            <a:r>
              <a:rPr lang="en-US" sz="1800" dirty="0">
                <a:latin typeface="Times New Roman" pitchFamily="18" charset="0"/>
                <a:ea typeface="Calibri"/>
                <a:cs typeface="Times New Roman" pitchFamily="18" charset="0"/>
                <a:sym typeface="Calibri"/>
              </a:rPr>
              <a:t>, </a:t>
            </a:r>
            <a:r>
              <a:rPr lang="en-US" sz="1800" b="0" i="0" u="none" strike="noStrike" baseline="0" dirty="0">
                <a:solidFill>
                  <a:srgbClr val="000000"/>
                </a:solidFill>
                <a:latin typeface="Times New Roman" panose="02020603050405020304" pitchFamily="18" charset="0"/>
              </a:rPr>
              <a:t>22BQ5A0508 </a:t>
            </a:r>
            <a:r>
              <a:rPr lang="en-US" sz="1800" b="1" dirty="0">
                <a:latin typeface="Times New Roman" pitchFamily="18" charset="0"/>
                <a:ea typeface="Calibri"/>
                <a:cs typeface="Times New Roman" pitchFamily="18" charset="0"/>
                <a:sym typeface="Calibri"/>
              </a:rPr>
              <a:t>.</a:t>
            </a:r>
            <a:endParaRPr lang="en-US" sz="1800" b="1" dirty="0">
              <a:latin typeface="Times New Roman" pitchFamily="18" charset="0"/>
              <a:cs typeface="Times New Roman" pitchFamily="18" charset="0"/>
            </a:endParaRPr>
          </a:p>
        </p:txBody>
      </p:sp>
      <p:sp>
        <p:nvSpPr>
          <p:cNvPr id="9" name="Google Shape;121;p27">
            <a:extLst>
              <a:ext uri="{FF2B5EF4-FFF2-40B4-BE49-F238E27FC236}">
                <a16:creationId xmlns:a16="http://schemas.microsoft.com/office/drawing/2014/main" xmlns="" id="{E87125D6-4CC8-358F-0FEB-FFDAB04CB7A1}"/>
              </a:ext>
            </a:extLst>
          </p:cNvPr>
          <p:cNvSpPr txBox="1"/>
          <p:nvPr/>
        </p:nvSpPr>
        <p:spPr>
          <a:xfrm>
            <a:off x="-3480" y="5470516"/>
            <a:ext cx="12195480" cy="1316045"/>
          </a:xfrm>
          <a:prstGeom prst="rect">
            <a:avLst/>
          </a:prstGeom>
          <a:noFill/>
          <a:ln>
            <a:noFill/>
          </a:ln>
        </p:spPr>
        <p:txBody>
          <a:bodyPr spcFirstLastPara="1" wrap="square" lIns="90000" tIns="45000" rIns="90000" bIns="45000" anchor="t" anchorCtr="0">
            <a:noAutofit/>
          </a:bodyPr>
          <a:lstStyle/>
          <a:p>
            <a:pPr lvl="0" algn="ctr"/>
            <a:r>
              <a:rPr lang="en-US" sz="2400" b="1" i="0" u="none" strike="noStrike" cap="none" dirty="0">
                <a:solidFill>
                  <a:srgbClr val="FF0000"/>
                </a:solidFill>
                <a:latin typeface="Times New Roman" pitchFamily="18" charset="0"/>
                <a:cs typeface="Times New Roman" pitchFamily="18" charset="0"/>
                <a:sym typeface="Arial"/>
              </a:rPr>
              <a:t>Department of CSE </a:t>
            </a:r>
            <a:r>
              <a:rPr lang="en-US" sz="2400" b="1" dirty="0">
                <a:solidFill>
                  <a:srgbClr val="00B050"/>
                </a:solidFill>
                <a:latin typeface="Times New Roman" pitchFamily="18" charset="0"/>
                <a:cs typeface="Times New Roman" pitchFamily="18" charset="0"/>
              </a:rPr>
              <a:t>(NBA Accredited)</a:t>
            </a:r>
            <a:r>
              <a:rPr lang="en-US" sz="2400" b="0" i="0" u="none" strike="noStrike" cap="none" dirty="0">
                <a:solidFill>
                  <a:srgbClr val="000000"/>
                </a:solidFill>
                <a:latin typeface="Times New Roman" pitchFamily="18" charset="0"/>
                <a:cs typeface="Times New Roman" pitchFamily="18" charset="0"/>
                <a:sym typeface="Arial"/>
              </a:rPr>
              <a:t>, </a:t>
            </a:r>
          </a:p>
          <a:p>
            <a:pPr marL="0" marR="0" lvl="0" indent="0" algn="ctr" rtl="0">
              <a:spcBef>
                <a:spcPts val="0"/>
              </a:spcBef>
              <a:spcAft>
                <a:spcPts val="0"/>
              </a:spcAft>
              <a:buNone/>
            </a:pPr>
            <a:r>
              <a:rPr lang="en-US" sz="2400" b="1" i="0" u="none" strike="noStrike" cap="none" dirty="0">
                <a:solidFill>
                  <a:srgbClr val="0070C0"/>
                </a:solidFill>
                <a:latin typeface="Times New Roman" pitchFamily="18" charset="0"/>
                <a:cs typeface="Times New Roman" pitchFamily="18" charset="0"/>
                <a:sym typeface="Arial"/>
              </a:rPr>
              <a:t>Vasireddy Venkatadri Institute of Technology (Autonomous), </a:t>
            </a:r>
            <a:r>
              <a:rPr lang="en-US" sz="2100" b="1" i="0" u="none" strike="noStrike" cap="none" dirty="0">
                <a:solidFill>
                  <a:schemeClr val="tx1"/>
                </a:solidFill>
                <a:latin typeface="Times New Roman" pitchFamily="18" charset="0"/>
                <a:cs typeface="Times New Roman" pitchFamily="18" charset="0"/>
                <a:sym typeface="Arial"/>
              </a:rPr>
              <a:t>Nambur, Pedakakani Mandal, Guntur Dist., Andhra Pradesh</a:t>
            </a:r>
            <a:endParaRPr sz="2800" b="1" dirty="0">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071164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marR="0" indent="0">
              <a:lnSpc>
                <a:spcPct val="150000"/>
              </a:lnSpc>
              <a:spcBef>
                <a:spcPts val="0"/>
              </a:spcBef>
              <a:spcAft>
                <a:spcPts val="1000"/>
              </a:spcAft>
              <a:buNone/>
            </a:pPr>
            <a:r>
              <a:rPr lang="en-IN" sz="1800" b="1" dirty="0">
                <a:effectLst/>
                <a:latin typeface="Times New Roman" panose="02020603050405020304" pitchFamily="18" charset="0"/>
                <a:ea typeface="Calibri" panose="020F0502020204030204" pitchFamily="34" charset="0"/>
                <a:cs typeface="Gautami" panose="020B0502040204020203" pitchFamily="34" charset="0"/>
              </a:rPr>
              <a:t>Day 2:</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Respondents Name                               :           </a:t>
            </a:r>
            <a:r>
              <a:rPr lang="en-IN" sz="1800" dirty="0" err="1" smtClean="0">
                <a:effectLst/>
                <a:latin typeface="Times New Roman" panose="02020603050405020304" pitchFamily="18" charset="0"/>
                <a:ea typeface="Calibri" panose="020F0502020204030204" pitchFamily="34" charset="0"/>
                <a:cs typeface="Gautami" panose="020B0502040204020203" pitchFamily="34" charset="0"/>
              </a:rPr>
              <a:t>K.Prasad</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Age                                                       :           </a:t>
            </a:r>
            <a:r>
              <a:rPr lang="en-IN" sz="1800" dirty="0" smtClean="0">
                <a:latin typeface="Times New Roman" panose="02020603050405020304" pitchFamily="18" charset="0"/>
                <a:ea typeface="Calibri" panose="020F0502020204030204" pitchFamily="34" charset="0"/>
                <a:cs typeface="Gautami" panose="020B0502040204020203" pitchFamily="34" charset="0"/>
              </a:rPr>
              <a:t>53</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Education                                             :           </a:t>
            </a:r>
            <a:r>
              <a:rPr lang="en-IN" sz="1800" dirty="0" smtClean="0">
                <a:latin typeface="Times New Roman" panose="02020603050405020304" pitchFamily="18" charset="0"/>
                <a:ea typeface="Calibri" panose="020F0502020204030204" pitchFamily="34" charset="0"/>
                <a:cs typeface="Gautami" panose="020B0502040204020203" pitchFamily="34" charset="0"/>
              </a:rPr>
              <a:t>N/a</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Major Source of Income                      :           </a:t>
            </a:r>
            <a:r>
              <a:rPr lang="en-IN" sz="1800" dirty="0" smtClean="0">
                <a:latin typeface="Times New Roman" panose="02020603050405020304" pitchFamily="18" charset="0"/>
                <a:ea typeface="Calibri" panose="020F0502020204030204" pitchFamily="34" charset="0"/>
                <a:cs typeface="Gautami" panose="020B0502040204020203" pitchFamily="34" charset="0"/>
              </a:rPr>
              <a:t>Hotel Worker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Children                                               :           </a:t>
            </a:r>
            <a:r>
              <a:rPr lang="en-IN" sz="1800" dirty="0" smtClean="0">
                <a:latin typeface="Times New Roman" panose="02020603050405020304" pitchFamily="18" charset="0"/>
                <a:ea typeface="Calibri" panose="020F0502020204030204" pitchFamily="34" charset="0"/>
                <a:cs typeface="Gautami" panose="020B0502040204020203" pitchFamily="34" charset="0"/>
              </a:rPr>
              <a:t>2</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Details                                     :           2 Male and </a:t>
            </a:r>
            <a:r>
              <a:rPr lang="en-IN" sz="1800" dirty="0" smtClean="0">
                <a:latin typeface="Times New Roman" panose="02020603050405020304" pitchFamily="18" charset="0"/>
                <a:ea typeface="Calibri" panose="020F0502020204030204" pitchFamily="34" charset="0"/>
                <a:cs typeface="Gautami" panose="020B0502040204020203" pitchFamily="34" charset="0"/>
              </a:rPr>
              <a:t>2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Female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Income                                    :           approx.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1 </a:t>
            </a:r>
            <a:r>
              <a:rPr lang="en-IN" sz="1800" dirty="0">
                <a:effectLst/>
                <a:latin typeface="Times New Roman" panose="02020603050405020304" pitchFamily="18" charset="0"/>
                <a:ea typeface="Calibri" panose="020F0502020204030204" pitchFamily="34" charset="0"/>
                <a:cs typeface="Gautami" panose="020B0502040204020203" pitchFamily="34" charset="0"/>
              </a:rPr>
              <a:t>lakhs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Notable Issues in the village               :           Transportation</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Photo with the Respondent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70000"/>
              </a:lnSpc>
              <a:buNone/>
            </a:pPr>
            <a:endParaRPr lang="en-US" sz="2000" dirty="0">
              <a:latin typeface="Times New Roman" panose="02020603050405020304" pitchFamily="18" charset="0"/>
              <a:cs typeface="Times New Roman" panose="02020603050405020304" pitchFamily="18" charset="0"/>
            </a:endParaRPr>
          </a:p>
        </p:txBody>
      </p:sp>
      <p:pic>
        <p:nvPicPr>
          <p:cNvPr id="5" name="Picture 4" descr="WhatsApp Image 2025-03-10 at 09.13.00_722790b4.jpg"/>
          <p:cNvPicPr>
            <a:picLocks noChangeAspect="1"/>
          </p:cNvPicPr>
          <p:nvPr/>
        </p:nvPicPr>
        <p:blipFill>
          <a:blip r:embed="rId2" cstate="print"/>
          <a:stretch>
            <a:fillRect/>
          </a:stretch>
        </p:blipFill>
        <p:spPr>
          <a:xfrm>
            <a:off x="7045283" y="742122"/>
            <a:ext cx="5146717" cy="5632174"/>
          </a:xfrm>
          <a:prstGeom prst="rect">
            <a:avLst/>
          </a:prstGeom>
        </p:spPr>
      </p:pic>
    </p:spTree>
    <p:extLst>
      <p:ext uri="{BB962C8B-B14F-4D97-AF65-F5344CB8AC3E}">
        <p14:creationId xmlns:p14="http://schemas.microsoft.com/office/powerpoint/2010/main" xmlns="" val="991841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marR="0" indent="0">
              <a:lnSpc>
                <a:spcPct val="100000"/>
              </a:lnSpc>
              <a:spcBef>
                <a:spcPts val="0"/>
              </a:spcBef>
              <a:spcAft>
                <a:spcPts val="1000"/>
              </a:spcAft>
              <a:buNone/>
            </a:pPr>
            <a:r>
              <a:rPr lang="en-IN" sz="1800" b="1" dirty="0">
                <a:effectLst/>
                <a:latin typeface="Times New Roman" panose="02020603050405020304" pitchFamily="18" charset="0"/>
                <a:ea typeface="Calibri" panose="020F0502020204030204" pitchFamily="34" charset="0"/>
                <a:cs typeface="Gautami" panose="020B0502040204020203" pitchFamily="34" charset="0"/>
              </a:rPr>
              <a:t>Day 3:</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Respondents Name                               :           </a:t>
            </a:r>
            <a:r>
              <a:rPr lang="en-IN" sz="1800" dirty="0" err="1" smtClean="0">
                <a:latin typeface="Times New Roman" panose="02020603050405020304" pitchFamily="18" charset="0"/>
                <a:ea typeface="Calibri" panose="020F0502020204030204" pitchFamily="34" charset="0"/>
                <a:cs typeface="Gautami" panose="020B0502040204020203" pitchFamily="34" charset="0"/>
              </a:rPr>
              <a:t>S.Subbayamma</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Age                                                       :           </a:t>
            </a:r>
            <a:r>
              <a:rPr lang="en-IN" sz="1800" dirty="0" smtClean="0">
                <a:latin typeface="Times New Roman" panose="02020603050405020304" pitchFamily="18" charset="0"/>
                <a:ea typeface="Calibri" panose="020F0502020204030204" pitchFamily="34" charset="0"/>
                <a:cs typeface="Gautami" panose="020B0502040204020203" pitchFamily="34" charset="0"/>
              </a:rPr>
              <a:t>52</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Education                                             :           N/A</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Major Source of Income                      :           Flower Shop</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Children                                               :           1 Daughter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Details                                     :           1 male and 2 female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Income                                    :           approx.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2 </a:t>
            </a:r>
            <a:r>
              <a:rPr lang="en-IN" sz="1800" dirty="0">
                <a:effectLst/>
                <a:latin typeface="Times New Roman" panose="02020603050405020304" pitchFamily="18" charset="0"/>
                <a:ea typeface="Calibri" panose="020F0502020204030204" pitchFamily="34" charset="0"/>
                <a:cs typeface="Gautami" panose="020B0502040204020203" pitchFamily="34" charset="0"/>
              </a:rPr>
              <a:t>lakhs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Notable Issues in the village               :           Irrigation Problem</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Photo with the Respondent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70000"/>
              </a:lnSpc>
              <a:buNone/>
            </a:pPr>
            <a:endParaRPr lang="en-US" sz="2000" dirty="0">
              <a:latin typeface="Times New Roman" panose="02020603050405020304" pitchFamily="18" charset="0"/>
              <a:cs typeface="Times New Roman" panose="02020603050405020304" pitchFamily="18" charset="0"/>
            </a:endParaRPr>
          </a:p>
        </p:txBody>
      </p:sp>
      <p:pic>
        <p:nvPicPr>
          <p:cNvPr id="4" name="Picture 3" descr="WhatsApp Image 2025-03-10 at 09.09.26_87d362ca.jpg"/>
          <p:cNvPicPr>
            <a:picLocks noChangeAspect="1"/>
          </p:cNvPicPr>
          <p:nvPr/>
        </p:nvPicPr>
        <p:blipFill>
          <a:blip r:embed="rId2" cstate="print"/>
          <a:stretch>
            <a:fillRect/>
          </a:stretch>
        </p:blipFill>
        <p:spPr>
          <a:xfrm>
            <a:off x="7045284" y="649357"/>
            <a:ext cx="4894926" cy="4943060"/>
          </a:xfrm>
          <a:prstGeom prst="rect">
            <a:avLst/>
          </a:prstGeom>
        </p:spPr>
      </p:pic>
    </p:spTree>
    <p:extLst>
      <p:ext uri="{BB962C8B-B14F-4D97-AF65-F5344CB8AC3E}">
        <p14:creationId xmlns:p14="http://schemas.microsoft.com/office/powerpoint/2010/main" xmlns="" val="1717467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marR="0" indent="0">
              <a:lnSpc>
                <a:spcPct val="100000"/>
              </a:lnSpc>
              <a:spcBef>
                <a:spcPts val="0"/>
              </a:spcBef>
              <a:spcAft>
                <a:spcPts val="1000"/>
              </a:spcAft>
              <a:buNone/>
            </a:pPr>
            <a:r>
              <a:rPr lang="en-IN" sz="1800" b="1" dirty="0">
                <a:effectLst/>
                <a:latin typeface="Times New Roman" panose="02020603050405020304" pitchFamily="18" charset="0"/>
                <a:ea typeface="Calibri" panose="020F0502020204030204" pitchFamily="34" charset="0"/>
                <a:cs typeface="Gautami" panose="020B0502040204020203" pitchFamily="34" charset="0"/>
              </a:rPr>
              <a:t>Day 4:</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Respondents Name                               :           </a:t>
            </a:r>
            <a:r>
              <a:rPr lang="en-IN" sz="1800" dirty="0" err="1" smtClean="0">
                <a:latin typeface="Times New Roman" panose="02020603050405020304" pitchFamily="18" charset="0"/>
                <a:ea typeface="Calibri" panose="020F0502020204030204" pitchFamily="34" charset="0"/>
                <a:cs typeface="Gautami" panose="020B0502040204020203" pitchFamily="34" charset="0"/>
              </a:rPr>
              <a:t>T.Suresh</a:t>
            </a:r>
            <a:r>
              <a:rPr lang="en-IN" sz="1800" dirty="0" smtClean="0">
                <a:latin typeface="Times New Roman" panose="02020603050405020304" pitchFamily="18" charset="0"/>
                <a:ea typeface="Calibri" panose="020F0502020204030204" pitchFamily="34" charset="0"/>
                <a:cs typeface="Gautami" panose="020B0502040204020203" pitchFamily="34" charset="0"/>
              </a:rPr>
              <a:t> </a:t>
            </a:r>
            <a:r>
              <a:rPr lang="en-IN" sz="1800" dirty="0" err="1" smtClean="0">
                <a:latin typeface="Times New Roman" panose="02020603050405020304" pitchFamily="18" charset="0"/>
                <a:ea typeface="Calibri" panose="020F0502020204030204" pitchFamily="34" charset="0"/>
                <a:cs typeface="Gautami" panose="020B0502040204020203" pitchFamily="34" charset="0"/>
              </a:rPr>
              <a:t>Babu</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Age                                                       :           </a:t>
            </a:r>
            <a:r>
              <a:rPr lang="en-IN" sz="1800" dirty="0" smtClean="0">
                <a:latin typeface="Times New Roman" panose="02020603050405020304" pitchFamily="18" charset="0"/>
                <a:ea typeface="Calibri" panose="020F0502020204030204" pitchFamily="34" charset="0"/>
                <a:cs typeface="Gautami" panose="020B0502040204020203" pitchFamily="34" charset="0"/>
              </a:rPr>
              <a:t>47</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Education                                             :           N/A</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Major Source of Income                      :           </a:t>
            </a:r>
            <a:r>
              <a:rPr lang="en-IN" sz="1800" dirty="0" smtClean="0">
                <a:latin typeface="Times New Roman" panose="02020603050405020304" pitchFamily="18" charset="0"/>
                <a:ea typeface="Calibri" panose="020F0502020204030204" pitchFamily="34" charset="0"/>
                <a:cs typeface="Gautami" panose="020B0502040204020203" pitchFamily="34" charset="0"/>
              </a:rPr>
              <a:t>Electrician</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Children                                               :           1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Daughter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Details                                     :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1 </a:t>
            </a:r>
            <a:r>
              <a:rPr lang="en-IN" sz="1800" dirty="0">
                <a:effectLst/>
                <a:latin typeface="Times New Roman" panose="02020603050405020304" pitchFamily="18" charset="0"/>
                <a:ea typeface="Calibri" panose="020F0502020204030204" pitchFamily="34" charset="0"/>
                <a:cs typeface="Gautami" panose="020B0502040204020203" pitchFamily="34" charset="0"/>
              </a:rPr>
              <a:t>male and 2 female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Income                                    :           approx.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2.5 </a:t>
            </a:r>
            <a:r>
              <a:rPr lang="en-IN" sz="1800" dirty="0">
                <a:effectLst/>
                <a:latin typeface="Times New Roman" panose="02020603050405020304" pitchFamily="18" charset="0"/>
                <a:ea typeface="Calibri" panose="020F0502020204030204" pitchFamily="34" charset="0"/>
                <a:cs typeface="Gautami" panose="020B0502040204020203" pitchFamily="34" charset="0"/>
              </a:rPr>
              <a:t>lakhs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Notable Issues in the village               :           Lack of Health care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Photo with the Respondent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p:txBody>
      </p:sp>
      <p:pic>
        <p:nvPicPr>
          <p:cNvPr id="4" name="Picture 3" descr="WhatsApp Image 2025-03-10 at 09.06.55_8562c02f.jpg"/>
          <p:cNvPicPr>
            <a:picLocks noChangeAspect="1"/>
          </p:cNvPicPr>
          <p:nvPr/>
        </p:nvPicPr>
        <p:blipFill>
          <a:blip r:embed="rId2" cstate="print"/>
          <a:stretch>
            <a:fillRect/>
          </a:stretch>
        </p:blipFill>
        <p:spPr>
          <a:xfrm>
            <a:off x="6810789" y="689113"/>
            <a:ext cx="5143500" cy="5022574"/>
          </a:xfrm>
          <a:prstGeom prst="rect">
            <a:avLst/>
          </a:prstGeom>
        </p:spPr>
      </p:pic>
    </p:spTree>
    <p:extLst>
      <p:ext uri="{BB962C8B-B14F-4D97-AF65-F5344CB8AC3E}">
        <p14:creationId xmlns:p14="http://schemas.microsoft.com/office/powerpoint/2010/main" xmlns="" val="827781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marR="0" indent="0">
              <a:lnSpc>
                <a:spcPct val="100000"/>
              </a:lnSpc>
              <a:spcBef>
                <a:spcPts val="0"/>
              </a:spcBef>
              <a:spcAft>
                <a:spcPts val="1000"/>
              </a:spcAft>
              <a:buNone/>
            </a:pPr>
            <a:r>
              <a:rPr lang="en-IN" sz="1800" b="1" dirty="0">
                <a:effectLst/>
                <a:latin typeface="Times New Roman" panose="02020603050405020304" pitchFamily="18" charset="0"/>
                <a:ea typeface="Calibri" panose="020F0502020204030204" pitchFamily="34" charset="0"/>
                <a:cs typeface="Gautami" panose="020B0502040204020203" pitchFamily="34" charset="0"/>
              </a:rPr>
              <a:t>Day 5:</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Respondents Name                               :           </a:t>
            </a:r>
            <a:r>
              <a:rPr lang="en-IN" sz="1800" dirty="0" smtClean="0">
                <a:latin typeface="Times New Roman" panose="02020603050405020304" pitchFamily="18" charset="0"/>
                <a:ea typeface="Calibri" panose="020F0502020204030204" pitchFamily="34" charset="0"/>
                <a:cs typeface="Gautami" panose="020B0502040204020203" pitchFamily="34" charset="0"/>
              </a:rPr>
              <a:t>Sk. Afrin</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Age                                                       :           </a:t>
            </a:r>
            <a:r>
              <a:rPr lang="en-IN" sz="1800" dirty="0" smtClean="0">
                <a:latin typeface="Times New Roman" panose="02020603050405020304" pitchFamily="18" charset="0"/>
                <a:ea typeface="Calibri" panose="020F0502020204030204" pitchFamily="34" charset="0"/>
                <a:cs typeface="Gautami" panose="020B0502040204020203" pitchFamily="34" charset="0"/>
              </a:rPr>
              <a:t>51</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Education                                             :           N/A</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Major Source of Income                      :           </a:t>
            </a:r>
            <a:r>
              <a:rPr lang="en-IN" sz="1800" dirty="0" smtClean="0">
                <a:latin typeface="Times New Roman" panose="02020603050405020304" pitchFamily="18" charset="0"/>
                <a:ea typeface="Calibri" panose="020F0502020204030204" pitchFamily="34" charset="0"/>
                <a:cs typeface="Gautami" panose="020B0502040204020203" pitchFamily="34" charset="0"/>
              </a:rPr>
              <a:t>Labour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Children                                               :           </a:t>
            </a:r>
            <a:r>
              <a:rPr lang="en-IN" sz="1800" dirty="0" smtClean="0">
                <a:latin typeface="Times New Roman" panose="02020603050405020304" pitchFamily="18" charset="0"/>
                <a:ea typeface="Calibri" panose="020F0502020204030204" pitchFamily="34" charset="0"/>
                <a:cs typeface="Gautami" panose="020B0502040204020203" pitchFamily="34" charset="0"/>
              </a:rPr>
              <a:t>N/A</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Details		             :           1 Female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Income                                    :           approx. </a:t>
            </a:r>
            <a:r>
              <a:rPr lang="en-IN" sz="1800" dirty="0" smtClean="0">
                <a:latin typeface="Times New Roman" panose="02020603050405020304" pitchFamily="18" charset="0"/>
                <a:ea typeface="Calibri" panose="020F0502020204030204" pitchFamily="34" charset="0"/>
                <a:cs typeface="Gautami" panose="020B0502040204020203" pitchFamily="34" charset="0"/>
              </a:rPr>
              <a:t>1 </a:t>
            </a:r>
            <a:r>
              <a:rPr lang="en-IN" sz="1800" dirty="0" err="1" smtClean="0">
                <a:latin typeface="Times New Roman" panose="02020603050405020304" pitchFamily="18" charset="0"/>
                <a:ea typeface="Calibri" panose="020F0502020204030204" pitchFamily="34" charset="0"/>
                <a:cs typeface="Gautami" panose="020B0502040204020203" pitchFamily="34" charset="0"/>
              </a:rPr>
              <a:t>Lakh</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Notable Issues in the village               :           Irrigation Problem</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Photo with the Respondent                 :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7076659" y="291550"/>
            <a:ext cx="4482547" cy="5972994"/>
          </a:xfrm>
          <a:prstGeom prst="rect">
            <a:avLst/>
          </a:prstGeom>
          <a:noFill/>
          <a:ln w="9525">
            <a:noFill/>
            <a:miter lim="800000"/>
            <a:headEnd/>
            <a:tailEnd/>
          </a:ln>
        </p:spPr>
      </p:pic>
    </p:spTree>
    <p:extLst>
      <p:ext uri="{BB962C8B-B14F-4D97-AF65-F5344CB8AC3E}">
        <p14:creationId xmlns:p14="http://schemas.microsoft.com/office/powerpoint/2010/main" xmlns="" val="2665385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marR="0" indent="0">
              <a:lnSpc>
                <a:spcPct val="100000"/>
              </a:lnSpc>
              <a:spcBef>
                <a:spcPts val="0"/>
              </a:spcBef>
              <a:spcAft>
                <a:spcPts val="1000"/>
              </a:spcAft>
              <a:buNone/>
            </a:pPr>
            <a:r>
              <a:rPr lang="en-IN" sz="1800" b="1" dirty="0">
                <a:effectLst/>
                <a:latin typeface="Times New Roman" panose="02020603050405020304" pitchFamily="18" charset="0"/>
                <a:ea typeface="Calibri" panose="020F0502020204030204" pitchFamily="34" charset="0"/>
                <a:cs typeface="Gautami" panose="020B0502040204020203" pitchFamily="34" charset="0"/>
              </a:rPr>
              <a:t>Day 6:</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Respondents Name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     M. </a:t>
            </a:r>
            <a:r>
              <a:rPr lang="en-IN" sz="1800" dirty="0" err="1" smtClean="0">
                <a:effectLst/>
                <a:latin typeface="Times New Roman" panose="02020603050405020304" pitchFamily="18" charset="0"/>
                <a:ea typeface="Calibri" panose="020F0502020204030204" pitchFamily="34" charset="0"/>
                <a:cs typeface="Gautami" panose="020B0502040204020203" pitchFamily="34" charset="0"/>
              </a:rPr>
              <a:t>Radha</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Age                                                       :      </a:t>
            </a:r>
            <a:r>
              <a:rPr lang="en-IN" sz="1800" dirty="0" smtClean="0">
                <a:latin typeface="Times New Roman" panose="02020603050405020304" pitchFamily="18" charset="0"/>
                <a:ea typeface="Calibri" panose="020F0502020204030204" pitchFamily="34" charset="0"/>
                <a:cs typeface="Gautami" panose="020B0502040204020203" pitchFamily="34" charset="0"/>
              </a:rPr>
              <a:t>19</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Education                                             :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Inter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Major Source of Income                      :           Employee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Children                                               :           1 Son and 2 Daughters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Details                                     :           2 male and 3 female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Income                                    :           approx. 4.5 lakhs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Notable Issues in the village               :          Stagnant Drainage water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Photo with the Respondent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7354956" y="649357"/>
            <a:ext cx="4108174" cy="5022573"/>
          </a:xfrm>
          <a:prstGeom prst="rect">
            <a:avLst/>
          </a:prstGeom>
          <a:noFill/>
          <a:ln w="9525">
            <a:noFill/>
            <a:miter lim="800000"/>
            <a:headEnd/>
            <a:tailEnd/>
          </a:ln>
        </p:spPr>
      </p:pic>
    </p:spTree>
    <p:extLst>
      <p:ext uri="{BB962C8B-B14F-4D97-AF65-F5344CB8AC3E}">
        <p14:creationId xmlns:p14="http://schemas.microsoft.com/office/powerpoint/2010/main" xmlns="" val="38475424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marR="0" indent="0">
              <a:lnSpc>
                <a:spcPct val="100000"/>
              </a:lnSpc>
              <a:spcBef>
                <a:spcPts val="0"/>
              </a:spcBef>
              <a:spcAft>
                <a:spcPts val="1000"/>
              </a:spcAft>
              <a:buNone/>
            </a:pPr>
            <a:r>
              <a:rPr lang="en-IN" sz="1800" b="1" dirty="0">
                <a:effectLst/>
                <a:latin typeface="Times New Roman" panose="02020603050405020304" pitchFamily="18" charset="0"/>
                <a:ea typeface="Calibri" panose="020F0502020204030204" pitchFamily="34" charset="0"/>
                <a:cs typeface="Gautami" panose="020B0502040204020203" pitchFamily="34" charset="0"/>
              </a:rPr>
              <a:t>Day 7:</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Respondents Name                               :           </a:t>
            </a:r>
            <a:r>
              <a:rPr lang="en-IN" sz="1800" dirty="0" smtClean="0">
                <a:latin typeface="Times New Roman" panose="02020603050405020304" pitchFamily="18" charset="0"/>
                <a:ea typeface="Calibri" panose="020F0502020204030204" pitchFamily="34" charset="0"/>
                <a:cs typeface="Gautami" panose="020B0502040204020203" pitchFamily="34" charset="0"/>
              </a:rPr>
              <a:t>B V Mohan </a:t>
            </a:r>
            <a:r>
              <a:rPr lang="en-IN" sz="1800" dirty="0" err="1" smtClean="0">
                <a:latin typeface="Times New Roman" panose="02020603050405020304" pitchFamily="18" charset="0"/>
                <a:ea typeface="Calibri" panose="020F0502020204030204" pitchFamily="34" charset="0"/>
                <a:cs typeface="Gautami" panose="020B0502040204020203" pitchFamily="34" charset="0"/>
              </a:rPr>
              <a:t>Rao</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Age                                                       :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52</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Education                                             :           N/A</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Major Source of Income                      :           </a:t>
            </a:r>
            <a:r>
              <a:rPr lang="en-IN" sz="1800" dirty="0" smtClean="0">
                <a:latin typeface="Times New Roman" panose="02020603050405020304" pitchFamily="18" charset="0"/>
                <a:ea typeface="Calibri" panose="020F0502020204030204" pitchFamily="34" charset="0"/>
                <a:cs typeface="Gautami" panose="020B0502040204020203" pitchFamily="34" charset="0"/>
              </a:rPr>
              <a:t>Shop keeper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Children                                               :           1 Son and 1 Daughters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Details                                     :           2 male and 2 female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Income                                    :           approx. 2.5 lakhs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Notable Issues in the village               :           Lack of Health care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Photo with the Respondent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6930886" y="649357"/>
            <a:ext cx="3869636" cy="5232883"/>
          </a:xfrm>
          <a:prstGeom prst="rect">
            <a:avLst/>
          </a:prstGeom>
          <a:noFill/>
          <a:ln w="9525">
            <a:noFill/>
            <a:miter lim="800000"/>
            <a:headEnd/>
            <a:tailEnd/>
          </a:ln>
        </p:spPr>
      </p:pic>
    </p:spTree>
    <p:extLst>
      <p:ext uri="{BB962C8B-B14F-4D97-AF65-F5344CB8AC3E}">
        <p14:creationId xmlns:p14="http://schemas.microsoft.com/office/powerpoint/2010/main" xmlns="" val="25422433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marR="0" indent="0">
              <a:lnSpc>
                <a:spcPct val="100000"/>
              </a:lnSpc>
              <a:spcBef>
                <a:spcPts val="0"/>
              </a:spcBef>
              <a:spcAft>
                <a:spcPts val="1000"/>
              </a:spcAft>
              <a:buNone/>
            </a:pPr>
            <a:r>
              <a:rPr lang="en-IN" sz="1800" b="1" dirty="0">
                <a:effectLst/>
                <a:latin typeface="Times New Roman" panose="02020603050405020304" pitchFamily="18" charset="0"/>
                <a:ea typeface="Calibri" panose="020F0502020204030204" pitchFamily="34" charset="0"/>
                <a:cs typeface="Gautami" panose="020B0502040204020203" pitchFamily="34" charset="0"/>
              </a:rPr>
              <a:t>Day 8:</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Respondents Name                               :           </a:t>
            </a:r>
            <a:r>
              <a:rPr lang="en-IN" sz="1800" dirty="0" smtClean="0">
                <a:latin typeface="Times New Roman" panose="02020603050405020304" pitchFamily="18" charset="0"/>
                <a:ea typeface="Calibri" panose="020F0502020204030204" pitchFamily="34" charset="0"/>
                <a:cs typeface="Gautami" panose="020B0502040204020203" pitchFamily="34" charset="0"/>
              </a:rPr>
              <a:t>Siva </a:t>
            </a:r>
            <a:r>
              <a:rPr lang="en-IN" sz="1800" dirty="0" err="1" smtClean="0">
                <a:latin typeface="Times New Roman" panose="02020603050405020304" pitchFamily="18" charset="0"/>
                <a:ea typeface="Calibri" panose="020F0502020204030204" pitchFamily="34" charset="0"/>
                <a:cs typeface="Gautami" panose="020B0502040204020203" pitchFamily="34" charset="0"/>
              </a:rPr>
              <a:t>Parvathi</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Age                                                       :           </a:t>
            </a:r>
            <a:r>
              <a:rPr lang="en-IN" sz="1800" dirty="0" smtClean="0">
                <a:latin typeface="Times New Roman" panose="02020603050405020304" pitchFamily="18" charset="0"/>
                <a:ea typeface="Calibri" panose="020F0502020204030204" pitchFamily="34" charset="0"/>
                <a:cs typeface="Gautami" panose="020B0502040204020203" pitchFamily="34" charset="0"/>
              </a:rPr>
              <a:t>42</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Education                                             :           N/A</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Major Source of Income                      :           Temple care Taker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Children                                               :           1 Daughter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Details                                     :           1 male and 2 female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Income                                    :           approx. </a:t>
            </a:r>
            <a:r>
              <a:rPr lang="en-IN" sz="1800" dirty="0" smtClean="0">
                <a:latin typeface="Times New Roman" panose="02020603050405020304" pitchFamily="18" charset="0"/>
                <a:ea typeface="Calibri" panose="020F0502020204030204" pitchFamily="34" charset="0"/>
                <a:cs typeface="Gautami" panose="020B0502040204020203" pitchFamily="34" charset="0"/>
              </a:rPr>
              <a:t>1</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 </a:t>
            </a:r>
            <a:r>
              <a:rPr lang="en-IN" sz="1800" dirty="0" err="1" smtClean="0">
                <a:effectLst/>
                <a:latin typeface="Times New Roman" panose="02020603050405020304" pitchFamily="18" charset="0"/>
                <a:ea typeface="Calibri" panose="020F0502020204030204" pitchFamily="34" charset="0"/>
                <a:cs typeface="Gautami" panose="020B0502040204020203" pitchFamily="34" charset="0"/>
              </a:rPr>
              <a:t>lakh</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Notable Issues in the village               :           Improper Health Care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Photo with the Respondent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70000"/>
              </a:lnSpc>
              <a:buNone/>
            </a:pPr>
            <a:endParaRPr lang="en-US" sz="2000"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7394711" y="569843"/>
            <a:ext cx="3631097" cy="4965148"/>
          </a:xfrm>
          <a:prstGeom prst="rect">
            <a:avLst/>
          </a:prstGeom>
          <a:noFill/>
          <a:ln w="9525">
            <a:noFill/>
            <a:miter lim="800000"/>
            <a:headEnd/>
            <a:tailEnd/>
          </a:ln>
        </p:spPr>
      </p:pic>
    </p:spTree>
    <p:extLst>
      <p:ext uri="{BB962C8B-B14F-4D97-AF65-F5344CB8AC3E}">
        <p14:creationId xmlns:p14="http://schemas.microsoft.com/office/powerpoint/2010/main" xmlns="" val="39096864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marR="0" indent="0">
              <a:lnSpc>
                <a:spcPct val="100000"/>
              </a:lnSpc>
              <a:spcBef>
                <a:spcPts val="0"/>
              </a:spcBef>
              <a:spcAft>
                <a:spcPts val="1000"/>
              </a:spcAft>
              <a:buNone/>
            </a:pPr>
            <a:r>
              <a:rPr lang="en-IN" sz="1800" b="1" dirty="0">
                <a:effectLst/>
                <a:latin typeface="Times New Roman" panose="02020603050405020304" pitchFamily="18" charset="0"/>
                <a:ea typeface="Calibri" panose="020F0502020204030204" pitchFamily="34" charset="0"/>
                <a:cs typeface="Gautami" panose="020B0502040204020203" pitchFamily="34" charset="0"/>
              </a:rPr>
              <a:t>Day 9:</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Respondents Name                               :           </a:t>
            </a:r>
            <a:r>
              <a:rPr lang="en-IN" sz="1800" dirty="0" smtClean="0">
                <a:latin typeface="Times New Roman" panose="02020603050405020304" pitchFamily="18" charset="0"/>
                <a:ea typeface="Calibri" panose="020F0502020204030204" pitchFamily="34" charset="0"/>
                <a:cs typeface="Gautami" panose="020B0502040204020203" pitchFamily="34" charset="0"/>
              </a:rPr>
              <a:t>Sri </a:t>
            </a:r>
            <a:r>
              <a:rPr lang="en-IN" sz="1800" dirty="0" err="1" smtClean="0">
                <a:latin typeface="Times New Roman" panose="02020603050405020304" pitchFamily="18" charset="0"/>
                <a:ea typeface="Calibri" panose="020F0502020204030204" pitchFamily="34" charset="0"/>
                <a:cs typeface="Gautami" panose="020B0502040204020203" pitchFamily="34" charset="0"/>
              </a:rPr>
              <a:t>Lakshmi</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Age                                                       :           </a:t>
            </a:r>
            <a:r>
              <a:rPr lang="en-IN" sz="1800" dirty="0" smtClean="0">
                <a:latin typeface="Times New Roman" panose="02020603050405020304" pitchFamily="18" charset="0"/>
                <a:ea typeface="Calibri" panose="020F0502020204030204" pitchFamily="34" charset="0"/>
                <a:cs typeface="Gautami" panose="020B0502040204020203" pitchFamily="34" charset="0"/>
              </a:rPr>
              <a:t>37</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Education                                             :           N/A</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Major Source of Income                      :           </a:t>
            </a:r>
            <a:r>
              <a:rPr lang="en-IN" sz="1800" dirty="0" smtClean="0">
                <a:latin typeface="Times New Roman" panose="02020603050405020304" pitchFamily="18" charset="0"/>
                <a:ea typeface="Calibri" panose="020F0502020204030204" pitchFamily="34" charset="0"/>
                <a:cs typeface="Gautami" panose="020B0502040204020203" pitchFamily="34" charset="0"/>
              </a:rPr>
              <a:t>Labour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Children                                               :           2 Sons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Details                                     :           3  male and 1 female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Income                                    :           approx. </a:t>
            </a:r>
            <a:r>
              <a:rPr lang="en-IN" sz="1800" dirty="0" smtClean="0">
                <a:latin typeface="Times New Roman" panose="02020603050405020304" pitchFamily="18" charset="0"/>
                <a:ea typeface="Calibri" panose="020F0502020204030204" pitchFamily="34" charset="0"/>
                <a:cs typeface="Gautami" panose="020B0502040204020203" pitchFamily="34" charset="0"/>
              </a:rPr>
              <a:t>1.5</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 </a:t>
            </a:r>
            <a:r>
              <a:rPr lang="en-IN" sz="1800" dirty="0">
                <a:effectLst/>
                <a:latin typeface="Times New Roman" panose="02020603050405020304" pitchFamily="18" charset="0"/>
                <a:ea typeface="Calibri" panose="020F0502020204030204" pitchFamily="34" charset="0"/>
                <a:cs typeface="Gautami" panose="020B0502040204020203" pitchFamily="34" charset="0"/>
              </a:rPr>
              <a:t>lakhs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Notable Issues in the village               :           Stagnant Drainage water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Photo with the Respondent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nSpc>
                <a:spcPct val="100000"/>
              </a:lnSpc>
              <a:buNone/>
            </a:pPr>
            <a:endParaRPr lang="en-US" sz="2000"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7169425" y="808384"/>
            <a:ext cx="4177747" cy="5566847"/>
          </a:xfrm>
          <a:prstGeom prst="rect">
            <a:avLst/>
          </a:prstGeom>
          <a:noFill/>
          <a:ln w="9525">
            <a:noFill/>
            <a:miter lim="800000"/>
            <a:headEnd/>
            <a:tailEnd/>
          </a:ln>
        </p:spPr>
      </p:pic>
    </p:spTree>
    <p:extLst>
      <p:ext uri="{BB962C8B-B14F-4D97-AF65-F5344CB8AC3E}">
        <p14:creationId xmlns:p14="http://schemas.microsoft.com/office/powerpoint/2010/main" xmlns="" val="2853961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marR="0" indent="0">
              <a:lnSpc>
                <a:spcPct val="100000"/>
              </a:lnSpc>
              <a:spcBef>
                <a:spcPts val="0"/>
              </a:spcBef>
              <a:spcAft>
                <a:spcPts val="1000"/>
              </a:spcAft>
              <a:buNone/>
            </a:pPr>
            <a:r>
              <a:rPr lang="en-IN" sz="1800" b="1" dirty="0">
                <a:effectLst/>
                <a:latin typeface="Times New Roman" panose="02020603050405020304" pitchFamily="18" charset="0"/>
                <a:ea typeface="Calibri" panose="020F0502020204030204" pitchFamily="34" charset="0"/>
                <a:cs typeface="Gautami" panose="020B0502040204020203" pitchFamily="34" charset="0"/>
              </a:rPr>
              <a:t>Day 10:</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Respondents Name                               :           </a:t>
            </a:r>
            <a:r>
              <a:rPr lang="en-IN" sz="1800" dirty="0" err="1" smtClean="0">
                <a:latin typeface="Times New Roman" panose="02020603050405020304" pitchFamily="18" charset="0"/>
                <a:ea typeface="Calibri" panose="020F0502020204030204" pitchFamily="34" charset="0"/>
                <a:cs typeface="Gautami" panose="020B0502040204020203" pitchFamily="34" charset="0"/>
              </a:rPr>
              <a:t>Nikhila</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Age                                                       :           43</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Education                                             :           N/A</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Major Source of Income                      :           Agriculture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Children                                               :           1 Daughter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Details                                     :           1 male and 2 female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Income                                    :           approx. 1.8 lakhs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Notable Issues in the village               :           Improper Health Care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Photo with the Respondent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buNone/>
            </a:pPr>
            <a:endParaRPr lang="en-US" sz="2000"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6838120" y="914401"/>
            <a:ext cx="4031973" cy="5375964"/>
          </a:xfrm>
          <a:prstGeom prst="rect">
            <a:avLst/>
          </a:prstGeom>
          <a:noFill/>
          <a:ln w="9525">
            <a:noFill/>
            <a:miter lim="800000"/>
            <a:headEnd/>
            <a:tailEnd/>
          </a:ln>
        </p:spPr>
      </p:pic>
    </p:spTree>
    <p:extLst>
      <p:ext uri="{BB962C8B-B14F-4D97-AF65-F5344CB8AC3E}">
        <p14:creationId xmlns:p14="http://schemas.microsoft.com/office/powerpoint/2010/main" xmlns="" val="3882266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B73FC-1B54-FDF7-4D54-3EAD1AB3343F}"/>
              </a:ext>
            </a:extLst>
          </p:cNvPr>
          <p:cNvSpPr>
            <a:spLocks noGrp="1"/>
          </p:cNvSpPr>
          <p:nvPr>
            <p:ph type="title"/>
          </p:nvPr>
        </p:nvSpPr>
        <p:spPr>
          <a:xfrm>
            <a:off x="345440" y="365125"/>
            <a:ext cx="11521440" cy="843915"/>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1209040"/>
            <a:ext cx="11521440" cy="5283835"/>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Based on the above Field Survey we want to discuss and want to find a solution regarding the domain Disease prediction. </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3548003" y="2133600"/>
            <a:ext cx="5450223" cy="4244168"/>
          </a:xfrm>
          <a:prstGeom prst="rect">
            <a:avLst/>
          </a:prstGeom>
          <a:noFill/>
          <a:ln w="9525">
            <a:noFill/>
            <a:miter lim="800000"/>
            <a:headEnd/>
            <a:tailEnd/>
          </a:ln>
        </p:spPr>
      </p:pic>
    </p:spTree>
    <p:extLst>
      <p:ext uri="{BB962C8B-B14F-4D97-AF65-F5344CB8AC3E}">
        <p14:creationId xmlns:p14="http://schemas.microsoft.com/office/powerpoint/2010/main" xmlns="" val="2597187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20A34D-12E1-959C-E97C-C80FA8ECEF06}"/>
              </a:ext>
            </a:extLst>
          </p:cNvPr>
          <p:cNvSpPr>
            <a:spLocks noGrp="1"/>
          </p:cNvSpPr>
          <p:nvPr>
            <p:ph type="title"/>
          </p:nvPr>
        </p:nvSpPr>
        <p:spPr>
          <a:xfrm>
            <a:off x="416560" y="365125"/>
            <a:ext cx="10937240" cy="854075"/>
          </a:xfrm>
        </p:spPr>
        <p:txBody>
          <a:bodyPr>
            <a:normAutofit/>
          </a:bodyPr>
          <a:lstStyle/>
          <a:p>
            <a:r>
              <a:rPr lang="en-US" b="1" dirty="0">
                <a:solidFill>
                  <a:srgbClr val="FF0000"/>
                </a:solidFill>
                <a:latin typeface="Times New Roman" panose="02020603050405020304" pitchFamily="18" charset="0"/>
                <a:cs typeface="Times New Roman" panose="02020603050405020304" pitchFamily="18" charset="0"/>
              </a:rPr>
              <a:t>INDEX</a:t>
            </a:r>
          </a:p>
        </p:txBody>
      </p:sp>
      <p:sp>
        <p:nvSpPr>
          <p:cNvPr id="3" name="Content Placeholder 2">
            <a:extLst>
              <a:ext uri="{FF2B5EF4-FFF2-40B4-BE49-F238E27FC236}">
                <a16:creationId xmlns:a16="http://schemas.microsoft.com/office/drawing/2014/main" xmlns="" id="{724FCE7B-35C2-39A4-58D2-B16A4427BEFA}"/>
              </a:ext>
            </a:extLst>
          </p:cNvPr>
          <p:cNvSpPr>
            <a:spLocks noGrp="1"/>
          </p:cNvSpPr>
          <p:nvPr>
            <p:ph idx="1"/>
          </p:nvPr>
        </p:nvSpPr>
        <p:spPr>
          <a:xfrm>
            <a:off x="335280" y="1137920"/>
            <a:ext cx="11511280" cy="5354955"/>
          </a:xfrm>
        </p:spPr>
        <p:txBody>
          <a:bodyPr/>
          <a:lstStyle/>
          <a:p>
            <a:r>
              <a:rPr lang="en-US" dirty="0">
                <a:latin typeface="Times New Roman" panose="02020603050405020304" pitchFamily="18" charset="0"/>
                <a:cs typeface="Times New Roman" panose="02020603050405020304" pitchFamily="18" charset="0"/>
              </a:rPr>
              <a:t>Abstract</a:t>
            </a:r>
          </a:p>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Survey Problems</a:t>
            </a:r>
          </a:p>
          <a:p>
            <a:r>
              <a:rPr lang="en-US" dirty="0">
                <a:latin typeface="Times New Roman" panose="02020603050405020304" pitchFamily="18" charset="0"/>
                <a:cs typeface="Times New Roman" panose="02020603050405020304" pitchFamily="18" charset="0"/>
              </a:rPr>
              <a:t>Field work</a:t>
            </a:r>
          </a:p>
          <a:p>
            <a:r>
              <a:rPr lang="en-US" dirty="0">
                <a:latin typeface="Times New Roman" panose="02020603050405020304" pitchFamily="18" charset="0"/>
                <a:cs typeface="Times New Roman" panose="02020603050405020304" pitchFamily="18" charset="0"/>
              </a:rPr>
              <a:t>Problem Statement</a:t>
            </a:r>
          </a:p>
          <a:p>
            <a:r>
              <a:rPr lang="en-US" dirty="0">
                <a:latin typeface="Times New Roman" panose="02020603050405020304" pitchFamily="18" charset="0"/>
                <a:cs typeface="Times New Roman" panose="02020603050405020304" pitchFamily="18" charset="0"/>
              </a:rPr>
              <a:t>Technologies Used</a:t>
            </a:r>
          </a:p>
          <a:p>
            <a:r>
              <a:rPr lang="en-US" dirty="0">
                <a:latin typeface="Times New Roman" panose="02020603050405020304" pitchFamily="18" charset="0"/>
                <a:cs typeface="Times New Roman" panose="02020603050405020304" pitchFamily="18" charset="0"/>
              </a:rPr>
              <a:t>Implementation and Result</a:t>
            </a:r>
          </a:p>
          <a:p>
            <a:r>
              <a:rPr lang="en-US" dirty="0">
                <a:latin typeface="Times New Roman" panose="02020603050405020304" pitchFamily="18" charset="0"/>
                <a:cs typeface="Times New Roman" panose="02020603050405020304" pitchFamily="18" charset="0"/>
              </a:rPr>
              <a:t>Conclusion</a:t>
            </a:r>
          </a:p>
          <a:p>
            <a:r>
              <a:rPr lang="en-US"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xmlns="" val="40488556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B73FC-1B54-FDF7-4D54-3EAD1AB3343F}"/>
              </a:ext>
            </a:extLst>
          </p:cNvPr>
          <p:cNvSpPr>
            <a:spLocks noGrp="1"/>
          </p:cNvSpPr>
          <p:nvPr>
            <p:ph type="title"/>
          </p:nvPr>
        </p:nvSpPr>
        <p:spPr>
          <a:xfrm>
            <a:off x="345440" y="365125"/>
            <a:ext cx="11521440" cy="843915"/>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Technologies used</a:t>
            </a:r>
          </a:p>
        </p:txBody>
      </p:sp>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1209040"/>
            <a:ext cx="11521440" cy="5283835"/>
          </a:xfrm>
        </p:spPr>
        <p:txBody>
          <a:bodyPr>
            <a:normAutofit/>
          </a:bodyPr>
          <a:lstStyle/>
          <a:p>
            <a:pPr marL="0" marR="0" indent="0">
              <a:lnSpc>
                <a:spcPct val="115000"/>
              </a:lnSpc>
              <a:spcAft>
                <a:spcPts val="800"/>
              </a:spcAft>
              <a:buNone/>
            </a:pPr>
            <a:r>
              <a:rPr lang="en-IN" sz="2000" b="1" kern="100" dirty="0" smtClean="0">
                <a:effectLst/>
                <a:latin typeface="Times New Roman" panose="02020603050405020304" pitchFamily="18" charset="0"/>
                <a:ea typeface="Calibri" panose="020F0502020204030204" pitchFamily="34" charset="0"/>
                <a:cs typeface="Times New Roman" panose="02020603050405020304" pitchFamily="18" charset="0"/>
              </a:rPr>
              <a:t>Programming </a:t>
            </a: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Language: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Python</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Used for scripting, data processing, and building the GUI-based disease prediction system.</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15000"/>
              </a:lnSpc>
              <a:spcAft>
                <a:spcPts val="800"/>
              </a:spcAft>
              <a:buNone/>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Machine Learning Libraries:</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Scikit-learn</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Provides implementations of machine learning models (Decision Tree, Random Forest, Naïve Bayes) for classification.</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Pandas</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Used for handling and processing structured data from CSV files.</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NumPy</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Supports numerical computations and array operations essential for machine learning.</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IN" sz="2000" b="1" kern="100" dirty="0" err="1">
                <a:effectLst/>
                <a:latin typeface="Times New Roman" panose="02020603050405020304" pitchFamily="18" charset="0"/>
                <a:ea typeface="Calibri" panose="020F0502020204030204" pitchFamily="34" charset="0"/>
                <a:cs typeface="Times New Roman" panose="02020603050405020304" pitchFamily="18" charset="0"/>
              </a:rPr>
              <a:t>Tkinter</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 Python's standard library for building the graphical user interface (GUI).</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760408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B73FC-1B54-FDF7-4D54-3EAD1AB3343F}"/>
              </a:ext>
            </a:extLst>
          </p:cNvPr>
          <p:cNvSpPr>
            <a:spLocks noGrp="1"/>
          </p:cNvSpPr>
          <p:nvPr>
            <p:ph type="title"/>
          </p:nvPr>
        </p:nvSpPr>
        <p:spPr>
          <a:xfrm>
            <a:off x="345440" y="365125"/>
            <a:ext cx="11521440" cy="843915"/>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1209040"/>
            <a:ext cx="11521440" cy="5283835"/>
          </a:xfrm>
        </p:spPr>
        <p:txBody>
          <a:bodyPr>
            <a:normAutofit fontScale="85000" lnSpcReduction="10000"/>
          </a:bodyPr>
          <a:lstStyle/>
          <a:p>
            <a:pPr marL="0" indent="0" algn="just">
              <a:lnSpc>
                <a:spcPct val="150000"/>
              </a:lnSpc>
              <a:spcBef>
                <a:spcPts val="0"/>
              </a:spcBef>
              <a:spcAft>
                <a:spcPts val="1000"/>
              </a:spcAft>
              <a:buNone/>
            </a:pPr>
            <a:r>
              <a:rPr lang="en-IN" sz="2400" b="1" dirty="0">
                <a:effectLst/>
                <a:latin typeface="Times New Roman" panose="02020603050405020304" pitchFamily="18" charset="0"/>
                <a:ea typeface="Calibri" panose="020F0502020204030204" pitchFamily="34" charset="0"/>
                <a:cs typeface="Gautami" panose="020B0502040204020203" pitchFamily="34" charset="0"/>
              </a:rPr>
              <a:t>Data Preprocessing</a:t>
            </a:r>
            <a:endParaRPr lang="en-US" sz="24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400" dirty="0">
                <a:effectLst/>
                <a:latin typeface="Times New Roman" panose="02020603050405020304" pitchFamily="18" charset="0"/>
                <a:ea typeface="Calibri" panose="020F0502020204030204" pitchFamily="34" charset="0"/>
                <a:cs typeface="Gautami" panose="020B0502040204020203" pitchFamily="34" charset="0"/>
              </a:rPr>
              <a:t>Cleaned and pre-processed the collected dataset to handle missing values, remove duplicates, and encode categorical variables.</a:t>
            </a:r>
            <a:endParaRPr lang="en-US" sz="24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400" dirty="0">
                <a:effectLst/>
                <a:latin typeface="Times New Roman" panose="02020603050405020304" pitchFamily="18" charset="0"/>
                <a:ea typeface="Calibri" panose="020F0502020204030204" pitchFamily="34" charset="0"/>
                <a:cs typeface="Gautami" panose="020B0502040204020203" pitchFamily="34" charset="0"/>
              </a:rPr>
              <a:t>Conducted exploratory data analysis to gain insights into the distribution of symptoms and diseases within the dataset.</a:t>
            </a:r>
          </a:p>
          <a:p>
            <a:pPr marL="0" indent="0" algn="just">
              <a:lnSpc>
                <a:spcPct val="150000"/>
              </a:lnSpc>
              <a:spcBef>
                <a:spcPts val="0"/>
              </a:spcBef>
              <a:spcAft>
                <a:spcPts val="1000"/>
              </a:spcAft>
              <a:buNone/>
            </a:pPr>
            <a:r>
              <a:rPr lang="en-IN" sz="2400" b="1" dirty="0">
                <a:effectLst/>
                <a:latin typeface="Times New Roman" panose="02020603050405020304" pitchFamily="18" charset="0"/>
                <a:ea typeface="Calibri" panose="020F0502020204030204" pitchFamily="34" charset="0"/>
                <a:cs typeface="Gautami" panose="020B0502040204020203" pitchFamily="34" charset="0"/>
              </a:rPr>
              <a:t>Model Development</a:t>
            </a:r>
            <a:endParaRPr lang="en-US" sz="24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400" dirty="0">
                <a:effectLst/>
                <a:latin typeface="Times New Roman" panose="02020603050405020304" pitchFamily="18" charset="0"/>
                <a:ea typeface="Calibri" panose="020F0502020204030204" pitchFamily="34" charset="0"/>
                <a:cs typeface="Gautami" panose="020B0502040204020203" pitchFamily="34" charset="0"/>
              </a:rPr>
              <a:t>Implemented the Random Forest algorithm using the Scikit-learn library for disease prediction.</a:t>
            </a:r>
            <a:endParaRPr lang="en-US" sz="24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400" dirty="0">
                <a:effectLst/>
                <a:latin typeface="Times New Roman" panose="02020603050405020304" pitchFamily="18" charset="0"/>
                <a:ea typeface="Calibri" panose="020F0502020204030204" pitchFamily="34" charset="0"/>
                <a:cs typeface="Gautami" panose="020B0502040204020203" pitchFamily="34" charset="0"/>
              </a:rPr>
              <a:t>Trained the model on the pre-processed dataset, optimizing hyperparameters such as the number of trees and maximum depth to improve predictive accuracy.</a:t>
            </a:r>
            <a:endParaRPr lang="en-US" sz="24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400" dirty="0">
                <a:effectLst/>
                <a:latin typeface="Times New Roman" panose="02020603050405020304" pitchFamily="18" charset="0"/>
                <a:ea typeface="Calibri" panose="020F0502020204030204" pitchFamily="34" charset="0"/>
                <a:cs typeface="Gautami" panose="020B0502040204020203" pitchFamily="34" charset="0"/>
              </a:rPr>
              <a:t>Evaluated the model's performance using cross-validation techniques and appropriate evaluation metrics.</a:t>
            </a:r>
            <a:endParaRPr lang="en-US" sz="24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825271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indent="0" algn="just">
              <a:lnSpc>
                <a:spcPct val="150000"/>
              </a:lnSpc>
              <a:spcBef>
                <a:spcPts val="0"/>
              </a:spcBef>
              <a:spcAft>
                <a:spcPts val="1000"/>
              </a:spcAft>
              <a:buNone/>
            </a:pPr>
            <a:r>
              <a:rPr lang="en-IN" sz="2000" b="1" dirty="0">
                <a:latin typeface="Times New Roman" panose="02020603050405020304" pitchFamily="18" charset="0"/>
                <a:ea typeface="Calibri" panose="020F0502020204030204" pitchFamily="34" charset="0"/>
                <a:cs typeface="Gautami" panose="020B0502040204020203" pitchFamily="34" charset="0"/>
              </a:rPr>
              <a:t>U</a:t>
            </a:r>
            <a:r>
              <a:rPr lang="en-IN" sz="2000" b="1" dirty="0">
                <a:effectLst/>
                <a:latin typeface="Times New Roman" panose="02020603050405020304" pitchFamily="18" charset="0"/>
                <a:ea typeface="Calibri" panose="020F0502020204030204" pitchFamily="34" charset="0"/>
                <a:cs typeface="Gautami" panose="020B0502040204020203" pitchFamily="34" charset="0"/>
              </a:rPr>
              <a:t>ser Interface Development</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Gautami" panose="020B0502040204020203" pitchFamily="34" charset="0"/>
              </a:rPr>
              <a:t>Designed an intuitive web-based user interface using React.js or Vue.js for front-end development.</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Gautami" panose="020B0502040204020203" pitchFamily="34" charset="0"/>
              </a:rPr>
              <a:t>Implemented features for users to input symptoms, view predicted diseases, and access personalized home care recommendations.</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Gautami" panose="020B0502040204020203" pitchFamily="34" charset="0"/>
              </a:rPr>
              <a:t>Incorporated interactive visualizations to display symptom patterns, disease descriptions, and recommended interventions.</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50000"/>
              </a:lnSpc>
              <a:spcBef>
                <a:spcPts val="0"/>
              </a:spcBef>
              <a:spcAft>
                <a:spcPts val="1000"/>
              </a:spcAft>
              <a:buNone/>
            </a:pPr>
            <a:r>
              <a:rPr lang="en-IN" sz="2000" b="1" dirty="0">
                <a:effectLst/>
                <a:latin typeface="Times New Roman" panose="02020603050405020304" pitchFamily="18" charset="0"/>
                <a:ea typeface="Calibri" panose="020F0502020204030204" pitchFamily="34" charset="0"/>
                <a:cs typeface="Gautami" panose="020B0502040204020203" pitchFamily="34" charset="0"/>
              </a:rPr>
              <a:t>Backend Development</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Gautami" panose="020B0502040204020203" pitchFamily="34" charset="0"/>
              </a:rPr>
              <a:t>Developed a backend server using Flask or Django to handle user requests, execute prediction algorithms, and serve recommendations.</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Gautami" panose="020B0502040204020203" pitchFamily="34" charset="0"/>
              </a:rPr>
              <a:t>Integrated the trained Random Forest model with the backend server to enable real-time disease prediction based on user input.</a:t>
            </a:r>
            <a:endParaRPr lang="en-US" sz="2000" dirty="0">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Gautami" panose="020B0502040204020203" pitchFamily="34" charset="0"/>
              </a:rPr>
              <a:t>Implemented APIs to facilitate communication between the frontend user interface and the backend server.</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7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7155878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indent="0" algn="just">
              <a:lnSpc>
                <a:spcPct val="150000"/>
              </a:lnSpc>
              <a:spcBef>
                <a:spcPts val="0"/>
              </a:spcBef>
              <a:spcAft>
                <a:spcPts val="1000"/>
              </a:spcAft>
              <a:buNone/>
            </a:pPr>
            <a:r>
              <a:rPr lang="en-IN" sz="2000" b="1" dirty="0">
                <a:effectLst/>
                <a:latin typeface="Times New Roman" panose="02020603050405020304" pitchFamily="18" charset="0"/>
                <a:ea typeface="Calibri" panose="020F0502020204030204" pitchFamily="34" charset="0"/>
                <a:cs typeface="Gautami" panose="020B0502040204020203" pitchFamily="34" charset="0"/>
              </a:rPr>
              <a:t>Database Integration</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Gautami" panose="020B0502040204020203" pitchFamily="34" charset="0"/>
              </a:rPr>
              <a:t>Integrated a relational database management system (e.g., SQLite, PostgreSQL, MySQL) to store user data, symptom profiles, and predicted disease information.</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Gautami" panose="020B0502040204020203" pitchFamily="34" charset="0"/>
              </a:rPr>
              <a:t>Designed database schemas and implemented data access layers to interact with the database from the backend server.</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50000"/>
              </a:lnSpc>
              <a:spcBef>
                <a:spcPts val="0"/>
              </a:spcBef>
              <a:spcAft>
                <a:spcPts val="1000"/>
              </a:spcAft>
              <a:buNone/>
            </a:pPr>
            <a:r>
              <a:rPr lang="en-IN" sz="2000" b="1" dirty="0">
                <a:effectLst/>
                <a:latin typeface="Times New Roman" panose="02020603050405020304" pitchFamily="18" charset="0"/>
                <a:ea typeface="Calibri" panose="020F0502020204030204" pitchFamily="34" charset="0"/>
                <a:cs typeface="Gautami" panose="020B0502040204020203" pitchFamily="34" charset="0"/>
              </a:rPr>
              <a:t>Deployment and Testing</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Gautami" panose="020B0502040204020203" pitchFamily="34" charset="0"/>
              </a:rPr>
              <a:t>Deployed the application on a cloud platform (e.g., Heroku, AWS, Google Cloud Platform) to ensure accessibility and scalability.</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Gautami" panose="020B0502040204020203" pitchFamily="34" charset="0"/>
              </a:rPr>
              <a:t>Conducted thorough testing of the system's functionality, including unit tests, integration tests, and end-to-end tests.</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Gautami" panose="020B0502040204020203" pitchFamily="34" charset="0"/>
              </a:rPr>
              <a:t>Implemented continuous integration and continuous deployment (CI/CD) pipelines to automate testing and deployment processes.</a:t>
            </a:r>
            <a:endParaRPr lang="en-US" sz="20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xmlns="" val="20985117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B73FC-1B54-FDF7-4D54-3EAD1AB3343F}"/>
              </a:ext>
            </a:extLst>
          </p:cNvPr>
          <p:cNvSpPr>
            <a:spLocks noGrp="1"/>
          </p:cNvSpPr>
          <p:nvPr>
            <p:ph type="title"/>
          </p:nvPr>
        </p:nvSpPr>
        <p:spPr>
          <a:xfrm>
            <a:off x="345440" y="365125"/>
            <a:ext cx="11521440" cy="843915"/>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Results</a:t>
            </a:r>
          </a:p>
        </p:txBody>
      </p:sp>
      <p:pic>
        <p:nvPicPr>
          <p:cNvPr id="16" name="Content Placeholder 15" descr="Screenshot 2025-03-10 103145.png"/>
          <p:cNvPicPr>
            <a:picLocks noGrp="1" noChangeAspect="1"/>
          </p:cNvPicPr>
          <p:nvPr>
            <p:ph idx="1"/>
          </p:nvPr>
        </p:nvPicPr>
        <p:blipFill>
          <a:blip r:embed="rId2" cstate="print"/>
          <a:stretch>
            <a:fillRect/>
          </a:stretch>
        </p:blipFill>
        <p:spPr>
          <a:xfrm>
            <a:off x="503600" y="1364974"/>
            <a:ext cx="5499635" cy="3710608"/>
          </a:xfrm>
        </p:spPr>
      </p:pic>
      <p:pic>
        <p:nvPicPr>
          <p:cNvPr id="17" name="Picture 16" descr="Screenshot 2025-03-10 103248.png"/>
          <p:cNvPicPr>
            <a:picLocks noChangeAspect="1"/>
          </p:cNvPicPr>
          <p:nvPr/>
        </p:nvPicPr>
        <p:blipFill>
          <a:blip r:embed="rId3" cstate="print"/>
          <a:stretch>
            <a:fillRect/>
          </a:stretch>
        </p:blipFill>
        <p:spPr>
          <a:xfrm>
            <a:off x="6408693" y="1391477"/>
            <a:ext cx="5292977" cy="3750365"/>
          </a:xfrm>
          <a:prstGeom prst="rect">
            <a:avLst/>
          </a:prstGeom>
        </p:spPr>
      </p:pic>
    </p:spTree>
    <p:extLst>
      <p:ext uri="{BB962C8B-B14F-4D97-AF65-F5344CB8AC3E}">
        <p14:creationId xmlns:p14="http://schemas.microsoft.com/office/powerpoint/2010/main" xmlns="" val="3740284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B73FC-1B54-FDF7-4D54-3EAD1AB3343F}"/>
              </a:ext>
            </a:extLst>
          </p:cNvPr>
          <p:cNvSpPr>
            <a:spLocks noGrp="1"/>
          </p:cNvSpPr>
          <p:nvPr>
            <p:ph type="title"/>
          </p:nvPr>
        </p:nvSpPr>
        <p:spPr>
          <a:xfrm>
            <a:off x="345440" y="365125"/>
            <a:ext cx="11521440" cy="843915"/>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18936" y="1235544"/>
            <a:ext cx="11521440" cy="5283835"/>
          </a:xfrm>
        </p:spPr>
        <p:txBody>
          <a:bodyPr>
            <a:normAutofit lnSpcReduction="10000"/>
          </a:bodyPr>
          <a:lstStyle/>
          <a:p>
            <a:pPr marL="0" indent="0" algn="just">
              <a:lnSpc>
                <a:spcPct val="150000"/>
              </a:lnSpc>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In conclusion, </a:t>
            </a:r>
            <a:r>
              <a:rPr lang="en-US" sz="1800" dirty="0" smtClean="0">
                <a:latin typeface="Times New Roman" panose="02020603050405020304" pitchFamily="18" charset="0"/>
                <a:ea typeface="Calibri" panose="020F0502020204030204" pitchFamily="34" charset="0"/>
                <a:cs typeface="Gautami" panose="020B0502040204020203" pitchFamily="34" charset="0"/>
              </a:rPr>
              <a:t>Overcoming challenges </a:t>
            </a:r>
            <a:r>
              <a:rPr lang="en-US" sz="1800" dirty="0" smtClean="0">
                <a:latin typeface="Times New Roman" panose="02020603050405020304" pitchFamily="18" charset="0"/>
                <a:ea typeface="Calibri" panose="020F0502020204030204" pitchFamily="34" charset="0"/>
                <a:cs typeface="Gautami" panose="020B0502040204020203" pitchFamily="34" charset="0"/>
              </a:rPr>
              <a:t>in disease </a:t>
            </a:r>
            <a:r>
              <a:rPr lang="en-US" sz="1800" dirty="0" smtClean="0">
                <a:latin typeface="Times New Roman" panose="02020603050405020304" pitchFamily="18" charset="0"/>
                <a:ea typeface="Calibri" panose="020F0502020204030204" pitchFamily="34" charset="0"/>
                <a:cs typeface="Gautami" panose="020B0502040204020203" pitchFamily="34" charset="0"/>
              </a:rPr>
              <a:t>detection with machine learning requires addressing multiple factors to ensure accurate and reliable results. Improving data quality is essential, as high-quality, diverse datasets enhance model performance and reduce biases. Ensuring privacy and fairness in data collection and processing is crucial to maintaining ethical AI practices and preventing unintended discrimination. Model optimization through </a:t>
            </a:r>
            <a:r>
              <a:rPr lang="en-US" sz="1800" dirty="0" err="1" smtClean="0">
                <a:latin typeface="Times New Roman" panose="02020603050405020304" pitchFamily="18" charset="0"/>
                <a:ea typeface="Calibri" panose="020F0502020204030204" pitchFamily="34" charset="0"/>
                <a:cs typeface="Gautami" panose="020B0502040204020203" pitchFamily="34" charset="0"/>
              </a:rPr>
              <a:t>hyperparameter</a:t>
            </a:r>
            <a:r>
              <a:rPr lang="en-US" sz="1800" dirty="0" smtClean="0">
                <a:latin typeface="Times New Roman" panose="02020603050405020304" pitchFamily="18" charset="0"/>
                <a:ea typeface="Calibri" panose="020F0502020204030204" pitchFamily="34" charset="0"/>
                <a:cs typeface="Gautami" panose="020B0502040204020203" pitchFamily="34" charset="0"/>
              </a:rPr>
              <a:t> tuning and advanced architectures helps achieve higher accuracy and efficiency. Scalability is another key factor, allowing models to handle large-scale agricultural applications effectively. Regular updates and retraining ensure that models remain relevant to evolving plant diseases and environmental conditions. Seamless integration with existing agricultural technologies, such as </a:t>
            </a:r>
            <a:r>
              <a:rPr lang="en-US" sz="1800" dirty="0" err="1" smtClean="0">
                <a:latin typeface="Times New Roman" panose="02020603050405020304" pitchFamily="18" charset="0"/>
                <a:ea typeface="Calibri" panose="020F0502020204030204" pitchFamily="34" charset="0"/>
                <a:cs typeface="Gautami" panose="020B0502040204020203" pitchFamily="34" charset="0"/>
              </a:rPr>
              <a:t>IoT</a:t>
            </a:r>
            <a:r>
              <a:rPr lang="en-US" sz="1800" dirty="0" smtClean="0">
                <a:latin typeface="Times New Roman" panose="02020603050405020304" pitchFamily="18" charset="0"/>
                <a:ea typeface="Calibri" panose="020F0502020204030204" pitchFamily="34" charset="0"/>
                <a:cs typeface="Gautami" panose="020B0502040204020203" pitchFamily="34" charset="0"/>
              </a:rPr>
              <a:t> devices and drones, enhances real-time monitoring and early disease detection. Additionally, user training and awareness programs enable farmers and agricultural experts to utilize AI-driven solutions effectively. Collaboration between data scientists, agronomists, and policymakers fosters the development of holistic solutions tailored to real-world farming needs. By implementing these strategies, machine learning can significantly improve disease detection, reducing crop losses and ensuring food security. Ultimately, a well-structured AI system contributes to sustainable agriculture and long-term economic benefits for the farming industry.</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625545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B73FC-1B54-FDF7-4D54-3EAD1AB3343F}"/>
              </a:ext>
            </a:extLst>
          </p:cNvPr>
          <p:cNvSpPr>
            <a:spLocks noGrp="1"/>
          </p:cNvSpPr>
          <p:nvPr>
            <p:ph type="title"/>
          </p:nvPr>
        </p:nvSpPr>
        <p:spPr>
          <a:xfrm>
            <a:off x="345440" y="365125"/>
            <a:ext cx="11521440" cy="843915"/>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1209040"/>
            <a:ext cx="11521440" cy="5283835"/>
          </a:xfrm>
        </p:spPr>
        <p:txBody>
          <a:bodyPr>
            <a:normAutofit fontScale="85000" lnSpcReduction="20000"/>
          </a:bodyPr>
          <a:lstStyle/>
          <a:p>
            <a:pPr marL="342900" marR="0" lvl="0" indent="-342900" algn="just">
              <a:lnSpc>
                <a:spcPct val="150000"/>
              </a:lnSpc>
              <a:spcBef>
                <a:spcPts val="0"/>
              </a:spcBef>
              <a:spcAft>
                <a:spcPts val="0"/>
              </a:spcAft>
              <a:buFont typeface="+mj-lt"/>
              <a:buAutoNum type="arabicPeriod"/>
            </a:pP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Mohan, N., &amp; Jain, V. (2020, November). Performance analysis of support vector machine in diabetes prediction. In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2020 4th International conference on electronics, communication and aerospace technology (ICECA)</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(pp. 1-3). IEEE.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ct val="150000"/>
              </a:lnSpc>
              <a:spcBef>
                <a:spcPts val="0"/>
              </a:spcBef>
              <a:spcAft>
                <a:spcPts val="0"/>
              </a:spcAft>
              <a:buFont typeface="+mj-lt"/>
              <a:buAutoNum type="arabicPeriod"/>
            </a:pPr>
            <a:r>
              <a:rPr lang="en-IN" sz="1800"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Khourdifi</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Y., &amp; Baha, M. (2019). Heart disease prediction and classification using machine learning algorithms optimized by particle swarm optimization and ant colony optimization.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International journal of Intelligent engineering &amp; systems</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12</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(1).</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ct val="150000"/>
              </a:lnSpc>
              <a:spcBef>
                <a:spcPts val="0"/>
              </a:spcBef>
              <a:spcAft>
                <a:spcPts val="0"/>
              </a:spcAft>
              <a:buFont typeface="+mj-lt"/>
              <a:buAutoNum type="arabicPeriod"/>
            </a:pPr>
            <a:r>
              <a:rPr lang="en-IN" sz="1800"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Vijayarani</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S., &amp; </a:t>
            </a:r>
            <a:r>
              <a:rPr lang="en-IN" sz="1800"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Dhayanand</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S. (2015). Liver disease prediction using SVM and Naïve Bayes algorithms.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International Journal of Science, Engineering and Technology Research (IJSETR)</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4</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(4), 816-820.</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ct val="150000"/>
              </a:lnSpc>
              <a:spcBef>
                <a:spcPts val="0"/>
              </a:spcBef>
              <a:spcAft>
                <a:spcPts val="0"/>
              </a:spcAft>
              <a:buFont typeface="+mj-lt"/>
              <a:buAutoNum type="arabicPeriod"/>
            </a:pP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Mohan, S., </a:t>
            </a:r>
            <a:r>
              <a:rPr lang="en-IN" sz="1800"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Thirumalai</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C., &amp; Srivastava, G. (2019). Effective heart disease prediction using hybrid machine learning techniques.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IEEE access</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7</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81542-81554.</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ct val="150000"/>
              </a:lnSpc>
              <a:spcBef>
                <a:spcPts val="0"/>
              </a:spcBef>
              <a:spcAft>
                <a:spcPts val="0"/>
              </a:spcAft>
              <a:buFont typeface="+mj-lt"/>
              <a:buAutoNum type="arabicPeriod"/>
            </a:pP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Sriram, T. V., Rao, M. V., Narayana, G. S., </a:t>
            </a:r>
            <a:r>
              <a:rPr lang="en-IN" sz="1800"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Kaladhar</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D. S. V. G. K., &amp; Vital, T. P. R. (2013). Intelligent Parkinson disease prediction using machine learning algorithms.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Int. J. Eng. </a:t>
            </a:r>
            <a:r>
              <a:rPr lang="en-IN" sz="1800" i="1"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Innov</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a:t>
            </a:r>
            <a:r>
              <a:rPr lang="en-IN" sz="1800" i="1"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Technol</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3</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(3), 1568-1572.</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ct val="150000"/>
              </a:lnSpc>
              <a:spcBef>
                <a:spcPts val="0"/>
              </a:spcBef>
              <a:spcAft>
                <a:spcPts val="0"/>
              </a:spcAft>
              <a:buFont typeface="+mj-lt"/>
              <a:buAutoNum type="arabicPeriod"/>
            </a:pP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Monto, A. S., </a:t>
            </a:r>
            <a:r>
              <a:rPr lang="en-IN" sz="1800"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Gravenstein</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S., Elliott, M., </a:t>
            </a:r>
            <a:r>
              <a:rPr lang="en-IN" sz="1800"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Colopy</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M., &amp; </a:t>
            </a:r>
            <a:r>
              <a:rPr lang="en-IN" sz="1800"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Schweinle</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J. (2000). Clinical signs and symptoms predicting influenza infection.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Archives of internal medicine</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160</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(21), 3243-3247.</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ct val="150000"/>
              </a:lnSpc>
              <a:spcBef>
                <a:spcPts val="0"/>
              </a:spcBef>
              <a:spcAft>
                <a:spcPts val="0"/>
              </a:spcAft>
              <a:buFont typeface="+mj-lt"/>
              <a:buAutoNum type="arabicPeriod"/>
            </a:pPr>
            <a:r>
              <a:rPr lang="en-IN" sz="1800"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Sreevalli</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R. D. H. D. P., &amp; Asia, K. P. M. (2020). Prediction of diseases using random forest classification algorithm. </a:t>
            </a:r>
            <a:r>
              <a:rPr lang="en-IN" sz="1800" i="1"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Zeichen</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J</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6</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(5), 2020.</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ct val="150000"/>
              </a:lnSpc>
              <a:spcBef>
                <a:spcPts val="0"/>
              </a:spcBef>
              <a:spcAft>
                <a:spcPts val="1000"/>
              </a:spcAft>
              <a:buFont typeface="+mj-lt"/>
              <a:buAutoNum type="arabicPeriod"/>
            </a:pP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Langbehn, D. R., Brinkman, R. R., </a:t>
            </a:r>
            <a:r>
              <a:rPr lang="en-IN" sz="1800" dirty="0" err="1">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Falush</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D., Paulsen, J. S., Hayden, M. R., &amp; an International Huntington's Disease Collaborative Group. (2004). A new model for prediction of the age of onset and penetrance for Huntington's disease based on CAG length.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Clinical genetics</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 </a:t>
            </a:r>
            <a:r>
              <a:rPr lang="en-IN" sz="1800" i="1"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65</a:t>
            </a:r>
            <a:r>
              <a:rPr lang="en-IN" sz="1800" dirty="0">
                <a:solidFill>
                  <a:srgbClr val="222222"/>
                </a:solidFill>
                <a:effectLst/>
                <a:latin typeface="Times New Roman" panose="02020603050405020304" pitchFamily="18" charset="0"/>
                <a:ea typeface="Calibri" panose="020F0502020204030204" pitchFamily="34" charset="0"/>
                <a:cs typeface="Gautami" panose="020B0502040204020203" pitchFamily="34" charset="0"/>
              </a:rPr>
              <a:t>(4), 267-277.</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153758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B73FC-1B54-FDF7-4D54-3EAD1AB3343F}"/>
              </a:ext>
            </a:extLst>
          </p:cNvPr>
          <p:cNvSpPr>
            <a:spLocks noGrp="1"/>
          </p:cNvSpPr>
          <p:nvPr>
            <p:ph type="title"/>
          </p:nvPr>
        </p:nvSpPr>
        <p:spPr>
          <a:xfrm>
            <a:off x="345440" y="365125"/>
            <a:ext cx="11521440" cy="843915"/>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1209040"/>
            <a:ext cx="11521440" cy="5283835"/>
          </a:xfrm>
        </p:spPr>
        <p:txBody>
          <a:bodyPr>
            <a:normAutofit/>
          </a:bodyPr>
          <a:lstStyle/>
          <a:p>
            <a:pPr marL="0" indent="0" algn="just">
              <a:lnSpc>
                <a:spcPct val="150000"/>
              </a:lnSpc>
              <a:buNone/>
            </a:pPr>
            <a:r>
              <a:rPr lang="en-US" sz="2000" dirty="0" smtClean="0"/>
              <a:t>This study proposes a robust disease prediction system utilizing machine learning algorithms to accurately forecast the onset of various diseases. By integrating extensive patient datasets, including demographic information, medical history, lifestyle factors, and genetic data, the system leverages supervised learning techniques to identify patterns and correlations indicative of potential health risks. Key methodologies employed include feature selection, data preprocessing, and model training using algorithms such as decision trees, support vector machines, and neural networks. The system's predictive accuracy is validated through cross-validation and real-world testing, demonstrating its potential to provide early warnings and personalized healthcare recommendations. The implementation of this machine learning-based disease prediction system aims to improve patient outcomes by facilitating early diagnosis, optimizing treatment plans, and ultimately reducing the burden of chronic diseases on healthcare systems.</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053974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B73FC-1B54-FDF7-4D54-3EAD1AB3343F}"/>
              </a:ext>
            </a:extLst>
          </p:cNvPr>
          <p:cNvSpPr>
            <a:spLocks noGrp="1"/>
          </p:cNvSpPr>
          <p:nvPr>
            <p:ph type="title"/>
          </p:nvPr>
        </p:nvSpPr>
        <p:spPr>
          <a:xfrm>
            <a:off x="345440" y="365125"/>
            <a:ext cx="11521440" cy="843915"/>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1137920"/>
            <a:ext cx="11521440" cy="5455920"/>
          </a:xfrm>
        </p:spPr>
        <p:txBody>
          <a:bodyPr>
            <a:noAutofit/>
          </a:bodyPr>
          <a:lstStyle/>
          <a:p>
            <a:pPr marL="0" indent="0" algn="just">
              <a:lnSpc>
                <a:spcPct val="170000"/>
              </a:lnSpc>
              <a:buNone/>
            </a:pPr>
            <a:r>
              <a:rPr lang="en-US" sz="2000" dirty="0">
                <a:latin typeface="Times New Roman" panose="02020603050405020304" pitchFamily="18" charset="0"/>
                <a:cs typeface="Times New Roman" panose="02020603050405020304" pitchFamily="18" charset="0"/>
              </a:rPr>
              <a:t>A community service project is an initiative undertaken by individuals or groups to address a specific need or issue within a community. These projects are typically aimed at improving the well-being, quality of life, or circumstances of community members.</a:t>
            </a:r>
          </a:p>
          <a:p>
            <a:pPr marL="0" indent="0" algn="just">
              <a:lnSpc>
                <a:spcPct val="170000"/>
              </a:lnSpc>
              <a:buNone/>
            </a:pPr>
            <a:r>
              <a:rPr lang="en-US" sz="2000" dirty="0">
                <a:latin typeface="Times New Roman" panose="02020603050405020304" pitchFamily="18" charset="0"/>
                <a:cs typeface="Times New Roman" panose="02020603050405020304" pitchFamily="18" charset="0"/>
              </a:rPr>
              <a:t>Community service projects can take various forms and may involve activities such as: </a:t>
            </a:r>
          </a:p>
          <a:p>
            <a:pPr marL="0" indent="0" algn="just">
              <a:lnSpc>
                <a:spcPct val="170000"/>
              </a:lnSpc>
              <a:buNone/>
            </a:pPr>
            <a:r>
              <a:rPr lang="en-US" sz="2000" b="1" dirty="0">
                <a:latin typeface="Times New Roman" panose="02020603050405020304" pitchFamily="18" charset="0"/>
                <a:cs typeface="Times New Roman" panose="02020603050405020304" pitchFamily="18" charset="0"/>
              </a:rPr>
              <a:t>Volunteer Work: </a:t>
            </a:r>
            <a:r>
              <a:rPr lang="en-US" sz="2000" dirty="0">
                <a:latin typeface="Times New Roman" panose="02020603050405020304" pitchFamily="18" charset="0"/>
                <a:cs typeface="Times New Roman" panose="02020603050405020304" pitchFamily="18" charset="0"/>
              </a:rPr>
              <a:t>Engaging in hands-on activities such as cleaning up parks, serving meals at homeless shelters, tutoring students, or providing companionship to elderly residents.</a:t>
            </a:r>
          </a:p>
          <a:p>
            <a:pPr marL="0" indent="0" algn="just">
              <a:lnSpc>
                <a:spcPct val="170000"/>
              </a:lnSpc>
              <a:buNone/>
            </a:pPr>
            <a:r>
              <a:rPr lang="en-US" sz="2000" b="1" dirty="0">
                <a:latin typeface="Times New Roman" panose="02020603050405020304" pitchFamily="18" charset="0"/>
                <a:cs typeface="Times New Roman" panose="02020603050405020304" pitchFamily="18" charset="0"/>
              </a:rPr>
              <a:t> Fundraising: </a:t>
            </a:r>
            <a:r>
              <a:rPr lang="en-US" sz="2000" dirty="0">
                <a:latin typeface="Times New Roman" panose="02020603050405020304" pitchFamily="18" charset="0"/>
                <a:cs typeface="Times New Roman" panose="02020603050405020304" pitchFamily="18" charset="0"/>
              </a:rPr>
              <a:t>Organizing events or campaigns to raise funds for local charities, schools, or other community organizations that support important causes. </a:t>
            </a:r>
          </a:p>
        </p:txBody>
      </p:sp>
    </p:spTree>
    <p:extLst>
      <p:ext uri="{BB962C8B-B14F-4D97-AF65-F5344CB8AC3E}">
        <p14:creationId xmlns:p14="http://schemas.microsoft.com/office/powerpoint/2010/main" xmlns="" val="1472285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indent="0" algn="just">
              <a:lnSpc>
                <a:spcPct val="170000"/>
              </a:lnSpc>
              <a:buNone/>
            </a:pPr>
            <a:r>
              <a:rPr lang="en-US" sz="2000" b="1" dirty="0">
                <a:latin typeface="Times New Roman" panose="02020603050405020304" pitchFamily="18" charset="0"/>
                <a:cs typeface="Times New Roman" panose="02020603050405020304" pitchFamily="18" charset="0"/>
              </a:rPr>
              <a:t>Awareness Campaigns: </a:t>
            </a:r>
            <a:r>
              <a:rPr lang="en-US" sz="2000" dirty="0">
                <a:latin typeface="Times New Roman" panose="02020603050405020304" pitchFamily="18" charset="0"/>
                <a:cs typeface="Times New Roman" panose="02020603050405020304" pitchFamily="18" charset="0"/>
              </a:rPr>
              <a:t>Creating and promoting initiatives to raise awareness about social, environmental, or health issues within the community, such as mental health awareness campaigns or recycling drives. </a:t>
            </a:r>
          </a:p>
          <a:p>
            <a:pPr marL="0" indent="0" algn="just">
              <a:lnSpc>
                <a:spcPct val="170000"/>
              </a:lnSpc>
              <a:buNone/>
            </a:pPr>
            <a:r>
              <a:rPr lang="en-US" sz="2000" b="1" dirty="0">
                <a:latin typeface="Times New Roman" panose="02020603050405020304" pitchFamily="18" charset="0"/>
                <a:cs typeface="Times New Roman" panose="02020603050405020304" pitchFamily="18" charset="0"/>
              </a:rPr>
              <a:t>Skill-building Workshops: </a:t>
            </a:r>
            <a:r>
              <a:rPr lang="en-US" sz="2000" dirty="0">
                <a:latin typeface="Times New Roman" panose="02020603050405020304" pitchFamily="18" charset="0"/>
                <a:cs typeface="Times New Roman" panose="02020603050405020304" pitchFamily="18" charset="0"/>
              </a:rPr>
              <a:t>Offering workshops or training sessions to teach valuable skills to community members, such as financial literacy, job readiness, or computer skills. </a:t>
            </a:r>
          </a:p>
          <a:p>
            <a:pPr marL="0" indent="0" algn="just">
              <a:lnSpc>
                <a:spcPct val="170000"/>
              </a:lnSpc>
              <a:buNone/>
            </a:pPr>
            <a:r>
              <a:rPr lang="en-US" sz="2000" b="1" dirty="0">
                <a:latin typeface="Times New Roman" panose="02020603050405020304" pitchFamily="18" charset="0"/>
                <a:cs typeface="Times New Roman" panose="02020603050405020304" pitchFamily="18" charset="0"/>
              </a:rPr>
              <a:t>Environmental Initiatives: </a:t>
            </a:r>
            <a:r>
              <a:rPr lang="en-US" sz="2000" dirty="0">
                <a:latin typeface="Times New Roman" panose="02020603050405020304" pitchFamily="18" charset="0"/>
                <a:cs typeface="Times New Roman" panose="02020603050405020304" pitchFamily="18" charset="0"/>
              </a:rPr>
              <a:t>Undertaking projects to protect and improve the environment, such as planting trees, cleaning up litter, or promoting recycling and conservation efforts. </a:t>
            </a:r>
          </a:p>
          <a:p>
            <a:pPr marL="0" indent="0" algn="just">
              <a:lnSpc>
                <a:spcPct val="170000"/>
              </a:lnSpc>
              <a:buNone/>
            </a:pPr>
            <a:r>
              <a:rPr lang="en-US" sz="2000" b="1" dirty="0">
                <a:latin typeface="Times New Roman" panose="02020603050405020304" pitchFamily="18" charset="0"/>
                <a:cs typeface="Times New Roman" panose="02020603050405020304" pitchFamily="18" charset="0"/>
              </a:rPr>
              <a:t>Community Development Projects: </a:t>
            </a:r>
            <a:r>
              <a:rPr lang="en-US" sz="2000" dirty="0">
                <a:latin typeface="Times New Roman" panose="02020603050405020304" pitchFamily="18" charset="0"/>
                <a:cs typeface="Times New Roman" panose="02020603050405020304" pitchFamily="18" charset="0"/>
              </a:rPr>
              <a:t>Working on projects that aim to enhance the infrastructure or facilities within the community, such as building playgrounds, renovating community centers, or improving access to clean water. </a:t>
            </a:r>
          </a:p>
          <a:p>
            <a:pPr marL="0" indent="0" algn="just">
              <a:lnSpc>
                <a:spcPct val="170000"/>
              </a:lnSpc>
              <a:buNone/>
            </a:pPr>
            <a:r>
              <a:rPr lang="en-US" sz="2000" b="1" dirty="0">
                <a:latin typeface="Times New Roman" panose="02020603050405020304" pitchFamily="18" charset="0"/>
                <a:cs typeface="Times New Roman" panose="02020603050405020304" pitchFamily="18" charset="0"/>
              </a:rPr>
              <a:t>Support Services: </a:t>
            </a:r>
            <a:r>
              <a:rPr lang="en-US" sz="2000" dirty="0">
                <a:latin typeface="Times New Roman" panose="02020603050405020304" pitchFamily="18" charset="0"/>
                <a:cs typeface="Times New Roman" panose="02020603050405020304" pitchFamily="18" charset="0"/>
              </a:rPr>
              <a:t>Providing support services to vulnerable populations within the community, such as organizing food drives, offering free healthcare clinics, or assisting with disaster relief efforts. </a:t>
            </a:r>
          </a:p>
        </p:txBody>
      </p:sp>
    </p:spTree>
    <p:extLst>
      <p:ext uri="{BB962C8B-B14F-4D97-AF65-F5344CB8AC3E}">
        <p14:creationId xmlns:p14="http://schemas.microsoft.com/office/powerpoint/2010/main" xmlns="" val="2449878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314960"/>
            <a:ext cx="11521440" cy="6278880"/>
          </a:xfrm>
        </p:spPr>
        <p:txBody>
          <a:bodyPr>
            <a:noAutofit/>
          </a:bodyPr>
          <a:lstStyle/>
          <a:p>
            <a:pPr marL="0" indent="0" algn="just">
              <a:lnSpc>
                <a:spcPct val="170000"/>
              </a:lnSpc>
              <a:buNone/>
            </a:pPr>
            <a:r>
              <a:rPr lang="en-US" sz="2000" dirty="0">
                <a:latin typeface="Times New Roman" panose="02020603050405020304" pitchFamily="18" charset="0"/>
                <a:cs typeface="Times New Roman" panose="02020603050405020304" pitchFamily="18" charset="0"/>
              </a:rPr>
              <a:t>Community service projects can focus upon the following areas </a:t>
            </a:r>
          </a:p>
          <a:p>
            <a:pPr marL="0" indent="0" algn="just">
              <a:lnSpc>
                <a:spcPct val="170000"/>
              </a:lnSpc>
              <a:buNone/>
            </a:pPr>
            <a:r>
              <a:rPr lang="en-US" sz="2000" dirty="0">
                <a:latin typeface="Times New Roman" panose="02020603050405020304" pitchFamily="18" charset="0"/>
                <a:cs typeface="Times New Roman" panose="02020603050405020304" pitchFamily="18" charset="0"/>
              </a:rPr>
              <a:t>1. Water facilities and drinking water availability </a:t>
            </a:r>
          </a:p>
          <a:p>
            <a:pPr marL="0" indent="0" algn="just">
              <a:lnSpc>
                <a:spcPct val="170000"/>
              </a:lnSpc>
              <a:buNone/>
            </a:pPr>
            <a:r>
              <a:rPr lang="en-US" sz="2000" dirty="0">
                <a:latin typeface="Times New Roman" panose="02020603050405020304" pitchFamily="18" charset="0"/>
                <a:cs typeface="Times New Roman" panose="02020603050405020304" pitchFamily="18" charset="0"/>
              </a:rPr>
              <a:t>2. Health and hygiene </a:t>
            </a:r>
          </a:p>
          <a:p>
            <a:pPr marL="0" indent="0" algn="just">
              <a:lnSpc>
                <a:spcPct val="170000"/>
              </a:lnSpc>
              <a:buNone/>
            </a:pPr>
            <a:r>
              <a:rPr lang="en-US" sz="2000" dirty="0">
                <a:latin typeface="Times New Roman" panose="02020603050405020304" pitchFamily="18" charset="0"/>
                <a:cs typeface="Times New Roman" panose="02020603050405020304" pitchFamily="18" charset="0"/>
              </a:rPr>
              <a:t>3. Stress levels and coping mechanisms </a:t>
            </a:r>
          </a:p>
          <a:p>
            <a:pPr marL="0" indent="0" algn="just">
              <a:lnSpc>
                <a:spcPct val="170000"/>
              </a:lnSpc>
              <a:buNone/>
            </a:pPr>
            <a:r>
              <a:rPr lang="en-US" sz="2000" dirty="0">
                <a:latin typeface="Times New Roman" panose="02020603050405020304" pitchFamily="18" charset="0"/>
                <a:cs typeface="Times New Roman" panose="02020603050405020304" pitchFamily="18" charset="0"/>
              </a:rPr>
              <a:t>4. Health intervention programmes </a:t>
            </a:r>
          </a:p>
          <a:p>
            <a:pPr marL="0" indent="0" algn="just">
              <a:lnSpc>
                <a:spcPct val="170000"/>
              </a:lnSpc>
              <a:buNone/>
            </a:pPr>
            <a:r>
              <a:rPr lang="en-US" sz="2000" dirty="0">
                <a:latin typeface="Times New Roman" panose="02020603050405020304" pitchFamily="18" charset="0"/>
                <a:cs typeface="Times New Roman" panose="02020603050405020304" pitchFamily="18" charset="0"/>
              </a:rPr>
              <a:t>5. Horticulture </a:t>
            </a:r>
          </a:p>
          <a:p>
            <a:pPr marL="0" indent="0" algn="just">
              <a:lnSpc>
                <a:spcPct val="170000"/>
              </a:lnSpc>
              <a:buNone/>
            </a:pPr>
            <a:r>
              <a:rPr lang="en-US" sz="2000" dirty="0">
                <a:latin typeface="Times New Roman" panose="02020603050405020304" pitchFamily="18" charset="0"/>
                <a:cs typeface="Times New Roman" panose="02020603050405020304" pitchFamily="18" charset="0"/>
              </a:rPr>
              <a:t>6. Herbal plants </a:t>
            </a:r>
          </a:p>
          <a:p>
            <a:pPr marL="0" indent="0" algn="just">
              <a:lnSpc>
                <a:spcPct val="170000"/>
              </a:lnSpc>
              <a:buNone/>
            </a:pPr>
            <a:r>
              <a:rPr lang="en-US" sz="2000" dirty="0">
                <a:latin typeface="Times New Roman" panose="02020603050405020304" pitchFamily="18" charset="0"/>
                <a:cs typeface="Times New Roman" panose="02020603050405020304" pitchFamily="18" charset="0"/>
              </a:rPr>
              <a:t>7. Botanical survey </a:t>
            </a:r>
          </a:p>
          <a:p>
            <a:pPr marL="0" indent="0" algn="just">
              <a:lnSpc>
                <a:spcPct val="170000"/>
              </a:lnSpc>
              <a:buNone/>
            </a:pPr>
            <a:r>
              <a:rPr lang="en-US" sz="2000" dirty="0">
                <a:latin typeface="Times New Roman" panose="02020603050405020304" pitchFamily="18" charset="0"/>
                <a:cs typeface="Times New Roman" panose="02020603050405020304" pitchFamily="18" charset="0"/>
              </a:rPr>
              <a:t>8. Zoological survey</a:t>
            </a:r>
          </a:p>
          <a:p>
            <a:pPr marL="0" indent="0" algn="just">
              <a:lnSpc>
                <a:spcPct val="170000"/>
              </a:lnSpc>
              <a:buNone/>
            </a:pPr>
            <a:r>
              <a:rPr lang="en-US" sz="2000" dirty="0">
                <a:latin typeface="Times New Roman" panose="02020603050405020304" pitchFamily="18" charset="0"/>
                <a:cs typeface="Times New Roman" panose="02020603050405020304" pitchFamily="18" charset="0"/>
              </a:rPr>
              <a:t> 9. Marine products etc.</a:t>
            </a:r>
          </a:p>
        </p:txBody>
      </p:sp>
    </p:spTree>
    <p:extLst>
      <p:ext uri="{BB962C8B-B14F-4D97-AF65-F5344CB8AC3E}">
        <p14:creationId xmlns:p14="http://schemas.microsoft.com/office/powerpoint/2010/main" xmlns="" val="3204201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B73FC-1B54-FDF7-4D54-3EAD1AB3343F}"/>
              </a:ext>
            </a:extLst>
          </p:cNvPr>
          <p:cNvSpPr>
            <a:spLocks noGrp="1"/>
          </p:cNvSpPr>
          <p:nvPr>
            <p:ph type="title"/>
          </p:nvPr>
        </p:nvSpPr>
        <p:spPr>
          <a:xfrm>
            <a:off x="345440" y="101601"/>
            <a:ext cx="11521440" cy="751839"/>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Survey Problems</a:t>
            </a:r>
          </a:p>
        </p:txBody>
      </p:sp>
      <p:graphicFrame>
        <p:nvGraphicFramePr>
          <p:cNvPr id="7" name="Content Placeholder 6">
            <a:extLst>
              <a:ext uri="{FF2B5EF4-FFF2-40B4-BE49-F238E27FC236}">
                <a16:creationId xmlns:a16="http://schemas.microsoft.com/office/drawing/2014/main" xmlns="" id="{A0839DFF-1C25-9ED6-F6D0-68FFCBD40D1C}"/>
              </a:ext>
            </a:extLst>
          </p:cNvPr>
          <p:cNvGraphicFramePr>
            <a:graphicFrameLocks noGrp="1"/>
          </p:cNvGraphicFramePr>
          <p:nvPr>
            <p:ph idx="1"/>
            <p:extLst>
              <p:ext uri="{D42A27DB-BD31-4B8C-83A1-F6EECF244321}">
                <p14:modId xmlns:p14="http://schemas.microsoft.com/office/powerpoint/2010/main" xmlns="" val="1075299378"/>
              </p:ext>
            </p:extLst>
          </p:nvPr>
        </p:nvGraphicFramePr>
        <p:xfrm>
          <a:off x="386080" y="1016000"/>
          <a:ext cx="11216639" cy="5516879"/>
        </p:xfrm>
        <a:graphic>
          <a:graphicData uri="http://schemas.openxmlformats.org/drawingml/2006/table">
            <a:tbl>
              <a:tblPr firstRow="1" firstCol="1" bandRow="1">
                <a:tableStyleId>{5940675A-B579-460E-94D1-54222C63F5DA}</a:tableStyleId>
              </a:tblPr>
              <a:tblGrid>
                <a:gridCol w="1562519">
                  <a:extLst>
                    <a:ext uri="{9D8B030D-6E8A-4147-A177-3AD203B41FA5}">
                      <a16:colId xmlns:a16="http://schemas.microsoft.com/office/drawing/2014/main" xmlns="" val="864730925"/>
                    </a:ext>
                  </a:extLst>
                </a:gridCol>
                <a:gridCol w="5307553">
                  <a:extLst>
                    <a:ext uri="{9D8B030D-6E8A-4147-A177-3AD203B41FA5}">
                      <a16:colId xmlns:a16="http://schemas.microsoft.com/office/drawing/2014/main" xmlns="" val="2568254820"/>
                    </a:ext>
                  </a:extLst>
                </a:gridCol>
                <a:gridCol w="4346567">
                  <a:extLst>
                    <a:ext uri="{9D8B030D-6E8A-4147-A177-3AD203B41FA5}">
                      <a16:colId xmlns:a16="http://schemas.microsoft.com/office/drawing/2014/main" xmlns="" val="2678147842"/>
                    </a:ext>
                  </a:extLst>
                </a:gridCol>
              </a:tblGrid>
              <a:tr h="1029554">
                <a:tc>
                  <a:txBody>
                    <a:bodyPr/>
                    <a:lstStyle/>
                    <a:p>
                      <a:pPr marL="0" marR="0" algn="ctr">
                        <a:lnSpc>
                          <a:spcPct val="150000"/>
                        </a:lnSpc>
                        <a:spcBef>
                          <a:spcPts val="0"/>
                        </a:spcBef>
                        <a:spcAft>
                          <a:spcPts val="0"/>
                        </a:spcAft>
                      </a:pPr>
                      <a:r>
                        <a:rPr lang="en-IN" sz="1600" b="1" kern="100" dirty="0">
                          <a:effectLst/>
                          <a:latin typeface="Times New Roman" panose="02020603050405020304" pitchFamily="18" charset="0"/>
                          <a:cs typeface="Times New Roman" panose="02020603050405020304" pitchFamily="18" charset="0"/>
                        </a:rPr>
                        <a:t>Day / Week No</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IN" sz="1600" b="1" kern="100" dirty="0">
                          <a:effectLst/>
                          <a:latin typeface="Times New Roman" panose="02020603050405020304" pitchFamily="18" charset="0"/>
                          <a:cs typeface="Times New Roman" panose="02020603050405020304" pitchFamily="18" charset="0"/>
                        </a:rPr>
                        <a:t>Activity Done</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1000"/>
                        </a:spcAft>
                      </a:pPr>
                      <a:r>
                        <a:rPr lang="en-IN" sz="1600" b="1" kern="100" dirty="0">
                          <a:effectLst/>
                          <a:latin typeface="Times New Roman" panose="02020603050405020304" pitchFamily="18" charset="0"/>
                          <a:cs typeface="Times New Roman" panose="02020603050405020304" pitchFamily="18" charset="0"/>
                        </a:rPr>
                        <a:t>Learning outcome</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739982086"/>
                  </a:ext>
                </a:extLst>
              </a:tr>
              <a:tr h="897465">
                <a:tc>
                  <a:txBody>
                    <a:bodyPr/>
                    <a:lstStyle/>
                    <a:p>
                      <a:pPr marL="0" marR="0" algn="ctr">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1</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1000"/>
                        </a:spcAft>
                      </a:pPr>
                      <a:r>
                        <a:rPr lang="en-IN" sz="1400" kern="100" dirty="0">
                          <a:effectLst/>
                          <a:latin typeface="Times New Roman" panose="02020603050405020304" pitchFamily="18" charset="0"/>
                          <a:cs typeface="Times New Roman" panose="02020603050405020304" pitchFamily="18" charset="0"/>
                        </a:rPr>
                        <a:t>We went to the </a:t>
                      </a:r>
                      <a:r>
                        <a:rPr lang="en-IN" sz="1400" kern="100" dirty="0" err="1">
                          <a:effectLst/>
                          <a:latin typeface="Times New Roman" panose="02020603050405020304" pitchFamily="18" charset="0"/>
                          <a:cs typeface="Times New Roman" panose="02020603050405020304" pitchFamily="18" charset="0"/>
                        </a:rPr>
                        <a:t>Peddakakani</a:t>
                      </a:r>
                      <a:r>
                        <a:rPr lang="en-IN" sz="1400" kern="100" dirty="0">
                          <a:effectLst/>
                          <a:latin typeface="Times New Roman" panose="02020603050405020304" pitchFamily="18" charset="0"/>
                          <a:cs typeface="Times New Roman" panose="02020603050405020304" pitchFamily="18" charset="0"/>
                        </a:rPr>
                        <a:t> village </a:t>
                      </a:r>
                      <a:r>
                        <a:rPr lang="en-IN" sz="1400" kern="100" dirty="0" err="1">
                          <a:effectLst/>
                          <a:latin typeface="Times New Roman" panose="02020603050405020304" pitchFamily="18" charset="0"/>
                          <a:cs typeface="Times New Roman" panose="02020603050405020304" pitchFamily="18" charset="0"/>
                        </a:rPr>
                        <a:t>center</a:t>
                      </a:r>
                      <a:r>
                        <a:rPr lang="en-IN" sz="1400" kern="100" dirty="0">
                          <a:effectLst/>
                          <a:latin typeface="Times New Roman" panose="02020603050405020304" pitchFamily="18" charset="0"/>
                          <a:cs typeface="Times New Roman" panose="02020603050405020304" pitchFamily="18" charset="0"/>
                        </a:rPr>
                        <a:t> and observed the people there are doing every day chores and ask them about village  </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We study how people are     involved in the work and    </a:t>
                      </a:r>
                      <a:endParaRPr lang="en-US" sz="1400" kern="100">
                        <a:effectLst/>
                        <a:latin typeface="Times New Roman" panose="02020603050405020304" pitchFamily="18" charset="0"/>
                        <a:cs typeface="Times New Roman" panose="02020603050405020304" pitchFamily="18" charset="0"/>
                      </a:endParaRPr>
                    </a:p>
                    <a:p>
                      <a:pPr marL="0" marR="0" algn="just">
                        <a:lnSpc>
                          <a:spcPct val="150000"/>
                        </a:lnSpc>
                        <a:spcBef>
                          <a:spcPts val="0"/>
                        </a:spcBef>
                        <a:spcAft>
                          <a:spcPts val="1000"/>
                        </a:spcAft>
                      </a:pPr>
                      <a:r>
                        <a:rPr lang="en-IN" sz="1400" kern="100">
                          <a:effectLst/>
                          <a:latin typeface="Times New Roman" panose="02020603050405020304" pitchFamily="18" charset="0"/>
                          <a:cs typeface="Times New Roman" panose="02020603050405020304" pitchFamily="18" charset="0"/>
                        </a:rPr>
                        <a:t>adjusted to help others</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419969499"/>
                  </a:ext>
                </a:extLst>
              </a:tr>
              <a:tr h="897465">
                <a:tc>
                  <a:txBody>
                    <a:bodyPr/>
                    <a:lstStyle/>
                    <a:p>
                      <a:pPr marL="0" marR="0" algn="ctr">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IN" sz="1400" kern="100" dirty="0">
                          <a:effectLst/>
                          <a:latin typeface="Times New Roman" panose="02020603050405020304" pitchFamily="18" charset="0"/>
                          <a:cs typeface="Times New Roman" panose="02020603050405020304" pitchFamily="18" charset="0"/>
                        </a:rPr>
                        <a:t>We visited to others peoples house and asked them how they are coping up with health conditions, and other situations they are facing.  </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1000"/>
                        </a:spcAft>
                      </a:pPr>
                      <a:r>
                        <a:rPr lang="en-IN" sz="1400" kern="100" dirty="0">
                          <a:effectLst/>
                          <a:latin typeface="Times New Roman" panose="02020603050405020304" pitchFamily="18" charset="0"/>
                          <a:cs typeface="Times New Roman" panose="02020603050405020304" pitchFamily="18" charset="0"/>
                        </a:rPr>
                        <a:t>We learned that people are facing several health issues due to several unhealthy activities.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556502456"/>
                  </a:ext>
                </a:extLst>
              </a:tr>
              <a:tr h="897465">
                <a:tc>
                  <a:txBody>
                    <a:bodyPr/>
                    <a:lstStyle/>
                    <a:p>
                      <a:pPr marL="0" marR="0" algn="ctr">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3</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We visited to others peoples house and asked them how they are do agriculture, what they use to farm the land.</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1000"/>
                        </a:spcAft>
                      </a:pPr>
                      <a:r>
                        <a:rPr lang="en-IN" sz="1400" kern="100" dirty="0">
                          <a:effectLst/>
                          <a:latin typeface="Times New Roman" panose="02020603050405020304" pitchFamily="18" charset="0"/>
                          <a:cs typeface="Times New Roman" panose="02020603050405020304" pitchFamily="18" charset="0"/>
                        </a:rPr>
                        <a:t>We learned how people are efficiently harnessing natural resources to farm the land</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6376408"/>
                  </a:ext>
                </a:extLst>
              </a:tr>
              <a:tr h="897465">
                <a:tc>
                  <a:txBody>
                    <a:bodyPr/>
                    <a:lstStyle/>
                    <a:p>
                      <a:pPr marL="0" marR="0" algn="ctr">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4</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We saw people are meeting at location near the farm to learn how they employ water usage for their crops from pond’s  </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1000"/>
                        </a:spcAft>
                      </a:pPr>
                      <a:r>
                        <a:rPr lang="en-IN" sz="1400" kern="100" dirty="0">
                          <a:effectLst/>
                          <a:latin typeface="Times New Roman" panose="02020603050405020304" pitchFamily="18" charset="0"/>
                          <a:cs typeface="Times New Roman" panose="02020603050405020304" pitchFamily="18" charset="0"/>
                        </a:rPr>
                        <a:t>We learned the we’ve to gathering to discuss ways to tackle our difficulties  </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95372601"/>
                  </a:ext>
                </a:extLst>
              </a:tr>
              <a:tr h="897465">
                <a:tc>
                  <a:txBody>
                    <a:bodyPr/>
                    <a:lstStyle/>
                    <a:p>
                      <a:pPr marL="0" marR="0" algn="ctr">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5</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We encounter people near the end of the hamlet who have the capacity to work in factories and run their own business  </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1000"/>
                        </a:spcAft>
                      </a:pPr>
                      <a:r>
                        <a:rPr lang="en-IN" sz="1400" kern="100" dirty="0">
                          <a:effectLst/>
                          <a:latin typeface="Times New Roman" panose="02020603050405020304" pitchFamily="18" charset="0"/>
                          <a:cs typeface="Times New Roman" panose="02020603050405020304" pitchFamily="18" charset="0"/>
                        </a:rPr>
                        <a:t>We can simply learn that in village, people support each other even when they have limited work</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16014088"/>
                  </a:ext>
                </a:extLst>
              </a:tr>
            </a:tbl>
          </a:graphicData>
        </a:graphic>
      </p:graphicFrame>
    </p:spTree>
    <p:extLst>
      <p:ext uri="{BB962C8B-B14F-4D97-AF65-F5344CB8AC3E}">
        <p14:creationId xmlns:p14="http://schemas.microsoft.com/office/powerpoint/2010/main" xmlns="" val="3635187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xmlns="" id="{91BF77D9-3CD6-0541-B081-615FF077D69B}"/>
              </a:ext>
            </a:extLst>
          </p:cNvPr>
          <p:cNvGraphicFramePr>
            <a:graphicFrameLocks noGrp="1"/>
          </p:cNvGraphicFramePr>
          <p:nvPr>
            <p:ph idx="1"/>
            <p:extLst>
              <p:ext uri="{D42A27DB-BD31-4B8C-83A1-F6EECF244321}">
                <p14:modId xmlns:p14="http://schemas.microsoft.com/office/powerpoint/2010/main" xmlns="" val="298612814"/>
              </p:ext>
            </p:extLst>
          </p:nvPr>
        </p:nvGraphicFramePr>
        <p:xfrm>
          <a:off x="508000" y="314325"/>
          <a:ext cx="11104880" cy="6280151"/>
        </p:xfrm>
        <a:graphic>
          <a:graphicData uri="http://schemas.openxmlformats.org/drawingml/2006/table">
            <a:tbl>
              <a:tblPr firstRow="1" firstCol="1" bandRow="1">
                <a:tableStyleId>{5940675A-B579-460E-94D1-54222C63F5DA}</a:tableStyleId>
              </a:tblPr>
              <a:tblGrid>
                <a:gridCol w="1581454">
                  <a:extLst>
                    <a:ext uri="{9D8B030D-6E8A-4147-A177-3AD203B41FA5}">
                      <a16:colId xmlns:a16="http://schemas.microsoft.com/office/drawing/2014/main" xmlns="" val="2873571154"/>
                    </a:ext>
                  </a:extLst>
                </a:gridCol>
                <a:gridCol w="5235701">
                  <a:extLst>
                    <a:ext uri="{9D8B030D-6E8A-4147-A177-3AD203B41FA5}">
                      <a16:colId xmlns:a16="http://schemas.microsoft.com/office/drawing/2014/main" xmlns="" val="3336685007"/>
                    </a:ext>
                  </a:extLst>
                </a:gridCol>
                <a:gridCol w="4287725">
                  <a:extLst>
                    <a:ext uri="{9D8B030D-6E8A-4147-A177-3AD203B41FA5}">
                      <a16:colId xmlns:a16="http://schemas.microsoft.com/office/drawing/2014/main" xmlns="" val="908154022"/>
                    </a:ext>
                  </a:extLst>
                </a:gridCol>
              </a:tblGrid>
              <a:tr h="1161115">
                <a:tc>
                  <a:txBody>
                    <a:bodyPr/>
                    <a:lstStyle/>
                    <a:p>
                      <a:pPr marL="0" marR="0" algn="ctr">
                        <a:lnSpc>
                          <a:spcPct val="150000"/>
                        </a:lnSpc>
                        <a:spcBef>
                          <a:spcPts val="0"/>
                        </a:spcBef>
                        <a:spcAft>
                          <a:spcPts val="0"/>
                        </a:spcAft>
                      </a:pPr>
                      <a:r>
                        <a:rPr lang="en-IN" sz="1400" kern="100" dirty="0">
                          <a:effectLst/>
                          <a:latin typeface="Times New Roman" panose="02020603050405020304" pitchFamily="18" charset="0"/>
                          <a:cs typeface="Times New Roman" panose="02020603050405020304" pitchFamily="18" charset="0"/>
                        </a:rPr>
                        <a:t>6</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nchor="ctr"/>
                </a:tc>
                <a:tc>
                  <a:txBody>
                    <a:bodyPr/>
                    <a:lstStyle/>
                    <a:p>
                      <a:pPr marL="0" marR="0" algn="just">
                        <a:lnSpc>
                          <a:spcPct val="150000"/>
                        </a:lnSpc>
                        <a:spcBef>
                          <a:spcPts val="0"/>
                        </a:spcBef>
                        <a:spcAft>
                          <a:spcPts val="0"/>
                        </a:spcAft>
                      </a:pPr>
                      <a:r>
                        <a:rPr lang="en-IN" sz="1400" kern="100" dirty="0">
                          <a:effectLst/>
                          <a:latin typeface="Times New Roman" panose="02020603050405020304" pitchFamily="18" charset="0"/>
                          <a:cs typeface="Times New Roman" panose="02020603050405020304" pitchFamily="18" charset="0"/>
                        </a:rPr>
                        <a:t>As we conducted our assessment, we identified a significant issue: limited access to healthcare facilities and medical services within the community. </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tc>
                <a:tc>
                  <a:txBody>
                    <a:bodyPr/>
                    <a:lstStyle/>
                    <a:p>
                      <a:pPr marL="0" marR="0" algn="just">
                        <a:lnSpc>
                          <a:spcPct val="150000"/>
                        </a:lnSpc>
                        <a:spcBef>
                          <a:spcPts val="0"/>
                        </a:spcBef>
                        <a:spcAft>
                          <a:spcPts val="1000"/>
                        </a:spcAft>
                      </a:pPr>
                      <a:r>
                        <a:rPr lang="en-IN" sz="1400" kern="100">
                          <a:effectLst/>
                          <a:latin typeface="Times New Roman" panose="02020603050405020304" pitchFamily="18" charset="0"/>
                          <a:cs typeface="Times New Roman" panose="02020603050405020304" pitchFamily="18" charset="0"/>
                        </a:rPr>
                        <a:t>Recognizing healthcare disparities led to efforts to enhance medical services and infrastructure, ensuring equitable access for all community members.</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tc>
                <a:extLst>
                  <a:ext uri="{0D108BD9-81ED-4DB2-BD59-A6C34878D82A}">
                    <a16:rowId xmlns:a16="http://schemas.microsoft.com/office/drawing/2014/main" xmlns="" val="2063760712"/>
                  </a:ext>
                </a:extLst>
              </a:tr>
              <a:tr h="1635690">
                <a:tc>
                  <a:txBody>
                    <a:bodyPr/>
                    <a:lstStyle/>
                    <a:p>
                      <a:pPr marL="0" marR="0" algn="ctr">
                        <a:lnSpc>
                          <a:spcPct val="150000"/>
                        </a:lnSpc>
                        <a:spcBef>
                          <a:spcPts val="0"/>
                        </a:spcBef>
                        <a:spcAft>
                          <a:spcPts val="1000"/>
                        </a:spcAft>
                      </a:pPr>
                      <a:r>
                        <a:rPr lang="en-IN" sz="1400" kern="100">
                          <a:effectLst/>
                          <a:latin typeface="Times New Roman" panose="02020603050405020304" pitchFamily="18" charset="0"/>
                          <a:cs typeface="Times New Roman" panose="02020603050405020304" pitchFamily="18" charset="0"/>
                        </a:rPr>
                        <a:t>7</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nchor="ctr"/>
                </a:tc>
                <a:tc>
                  <a:txBody>
                    <a:bodyPr/>
                    <a:lstStyle/>
                    <a:p>
                      <a:pPr marL="3175" marR="0" algn="just">
                        <a:lnSpc>
                          <a:spcPct val="150000"/>
                        </a:lnSpc>
                        <a:spcBef>
                          <a:spcPts val="0"/>
                        </a:spcBef>
                        <a:spcAft>
                          <a:spcPts val="10"/>
                        </a:spcAft>
                      </a:pPr>
                      <a:r>
                        <a:rPr lang="en-IN" sz="1400" kern="100" dirty="0">
                          <a:effectLst/>
                          <a:latin typeface="Times New Roman" panose="02020603050405020304" pitchFamily="18" charset="0"/>
                          <a:cs typeface="Times New Roman" panose="02020603050405020304" pitchFamily="18" charset="0"/>
                        </a:rPr>
                        <a:t>As we surveyed in the village, we came to know that there are limited public transportation facilities and drainage is not cleaned regularly. There are only few RTC bus services available to Guntur from this village and most of the people rely on private vehicles to reach the nearest towns.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tc>
                <a:tc>
                  <a:txBody>
                    <a:bodyPr/>
                    <a:lstStyle/>
                    <a:p>
                      <a:pPr marL="0" marR="0" algn="just">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They are only RTC buses</a:t>
                      </a:r>
                      <a:endParaRPr lang="en-US" sz="1400" kern="100">
                        <a:effectLst/>
                        <a:latin typeface="Times New Roman" panose="02020603050405020304" pitchFamily="18" charset="0"/>
                        <a:cs typeface="Times New Roman" panose="02020603050405020304" pitchFamily="18" charset="0"/>
                      </a:endParaRPr>
                    </a:p>
                    <a:p>
                      <a:pPr marL="0" marR="0" algn="just">
                        <a:lnSpc>
                          <a:spcPct val="150000"/>
                        </a:lnSpc>
                        <a:spcBef>
                          <a:spcPts val="0"/>
                        </a:spcBef>
                        <a:spcAft>
                          <a:spcPts val="1000"/>
                        </a:spcAft>
                      </a:pPr>
                      <a:r>
                        <a:rPr lang="en-IN" sz="1400" kern="100">
                          <a:effectLst/>
                          <a:latin typeface="Times New Roman" panose="02020603050405020304" pitchFamily="18" charset="0"/>
                          <a:cs typeface="Times New Roman" panose="02020603050405020304" pitchFamily="18" charset="0"/>
                        </a:rPr>
                        <a:t>service available to guntur from the village and most of the people really on private vehicles to reach the nearest towns  </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tc>
                <a:extLst>
                  <a:ext uri="{0D108BD9-81ED-4DB2-BD59-A6C34878D82A}">
                    <a16:rowId xmlns:a16="http://schemas.microsoft.com/office/drawing/2014/main" xmlns="" val="3123777178"/>
                  </a:ext>
                </a:extLst>
              </a:tr>
              <a:tr h="686541">
                <a:tc>
                  <a:txBody>
                    <a:bodyPr/>
                    <a:lstStyle/>
                    <a:p>
                      <a:pPr marL="0" marR="0" algn="ctr">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8</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nchor="ctr"/>
                </a:tc>
                <a:tc>
                  <a:txBody>
                    <a:bodyPr/>
                    <a:lstStyle/>
                    <a:p>
                      <a:pPr marL="0" marR="0" algn="just">
                        <a:lnSpc>
                          <a:spcPct val="150000"/>
                        </a:lnSpc>
                        <a:spcBef>
                          <a:spcPts val="0"/>
                        </a:spcBef>
                        <a:spcAft>
                          <a:spcPts val="0"/>
                        </a:spcAft>
                      </a:pPr>
                      <a:r>
                        <a:rPr lang="en-IN" sz="1400" kern="100" dirty="0">
                          <a:effectLst/>
                          <a:latin typeface="Times New Roman" panose="02020603050405020304" pitchFamily="18" charset="0"/>
                          <a:cs typeface="Times New Roman" panose="02020603050405020304" pitchFamily="18" charset="0"/>
                        </a:rPr>
                        <a:t>Conducted a health awareness workshop at the village focusing on preventive measures to overcome seasonal diseases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tc>
                <a:tc>
                  <a:txBody>
                    <a:bodyPr/>
                    <a:lstStyle/>
                    <a:p>
                      <a:pPr marL="0" marR="0" algn="just">
                        <a:lnSpc>
                          <a:spcPct val="150000"/>
                        </a:lnSpc>
                        <a:spcBef>
                          <a:spcPts val="0"/>
                        </a:spcBef>
                        <a:spcAft>
                          <a:spcPts val="1000"/>
                        </a:spcAft>
                      </a:pPr>
                      <a:r>
                        <a:rPr lang="en-IN" sz="1400" kern="100" dirty="0">
                          <a:effectLst/>
                          <a:latin typeface="Times New Roman" panose="02020603050405020304" pitchFamily="18" charset="0"/>
                          <a:cs typeface="Times New Roman" panose="02020603050405020304" pitchFamily="18" charset="0"/>
                        </a:rPr>
                        <a:t>Empowered individuals with knowledge to improve personal and community health outcomes.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tc>
                <a:extLst>
                  <a:ext uri="{0D108BD9-81ED-4DB2-BD59-A6C34878D82A}">
                    <a16:rowId xmlns:a16="http://schemas.microsoft.com/office/drawing/2014/main" xmlns="" val="4063531470"/>
                  </a:ext>
                </a:extLst>
              </a:tr>
              <a:tr h="1161115">
                <a:tc>
                  <a:txBody>
                    <a:bodyPr/>
                    <a:lstStyle/>
                    <a:p>
                      <a:pPr marL="0" marR="0" algn="ctr">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9</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nchor="ctr"/>
                </a:tc>
                <a:tc>
                  <a:txBody>
                    <a:bodyPr/>
                    <a:lstStyle/>
                    <a:p>
                      <a:pPr marL="0" marR="0" algn="just">
                        <a:lnSpc>
                          <a:spcPct val="150000"/>
                        </a:lnSpc>
                        <a:spcBef>
                          <a:spcPts val="0"/>
                        </a:spcBef>
                        <a:spcAft>
                          <a:spcPts val="0"/>
                        </a:spcAft>
                      </a:pPr>
                      <a:r>
                        <a:rPr lang="en-IN" sz="1400" kern="100" dirty="0">
                          <a:effectLst/>
                          <a:latin typeface="Times New Roman" panose="02020603050405020304" pitchFamily="18" charset="0"/>
                          <a:cs typeface="Times New Roman" panose="02020603050405020304" pitchFamily="18" charset="0"/>
                        </a:rPr>
                        <a:t>Visited a community park in the village and planted some trees along the boundary of the park with a motive of increasing the greenery.</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tc>
                <a:tc>
                  <a:txBody>
                    <a:bodyPr/>
                    <a:lstStyle/>
                    <a:p>
                      <a:pPr marL="0" marR="0" algn="just">
                        <a:lnSpc>
                          <a:spcPct val="150000"/>
                        </a:lnSpc>
                        <a:spcBef>
                          <a:spcPts val="0"/>
                        </a:spcBef>
                        <a:spcAft>
                          <a:spcPts val="1000"/>
                        </a:spcAft>
                      </a:pPr>
                      <a:r>
                        <a:rPr lang="en-IN" sz="1400" kern="100" dirty="0">
                          <a:effectLst/>
                          <a:latin typeface="Times New Roman" panose="02020603050405020304" pitchFamily="18" charset="0"/>
                          <a:cs typeface="Times New Roman" panose="02020603050405020304" pitchFamily="18" charset="0"/>
                        </a:rPr>
                        <a:t>As trees are very essential for environmental sustainability, we requested the local people to take care of those plants by watering them daily and protect them.</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tc>
                <a:extLst>
                  <a:ext uri="{0D108BD9-81ED-4DB2-BD59-A6C34878D82A}">
                    <a16:rowId xmlns:a16="http://schemas.microsoft.com/office/drawing/2014/main" xmlns="" val="1160664107"/>
                  </a:ext>
                </a:extLst>
              </a:tr>
              <a:tr h="1635690">
                <a:tc>
                  <a:txBody>
                    <a:bodyPr/>
                    <a:lstStyle/>
                    <a:p>
                      <a:pPr marL="0" marR="0" algn="ctr">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10</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nchor="ctr"/>
                </a:tc>
                <a:tc>
                  <a:txBody>
                    <a:bodyPr/>
                    <a:lstStyle/>
                    <a:p>
                      <a:pPr marL="0" marR="0" algn="just">
                        <a:lnSpc>
                          <a:spcPct val="150000"/>
                        </a:lnSpc>
                        <a:spcBef>
                          <a:spcPts val="0"/>
                        </a:spcBef>
                        <a:spcAft>
                          <a:spcPts val="0"/>
                        </a:spcAft>
                      </a:pPr>
                      <a:r>
                        <a:rPr lang="en-IN" sz="1400" kern="100">
                          <a:effectLst/>
                          <a:latin typeface="Times New Roman" panose="02020603050405020304" pitchFamily="18" charset="0"/>
                          <a:cs typeface="Times New Roman" panose="02020603050405020304" pitchFamily="18" charset="0"/>
                        </a:rPr>
                        <a:t>With all the surveys that we have done, we came to know that major problem in the village is improper Health Care due to less Primary Health Centers. So, we met the village government officials and explained the problem faced by people and requested for a speedy action.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tc>
                <a:tc>
                  <a:txBody>
                    <a:bodyPr/>
                    <a:lstStyle/>
                    <a:p>
                      <a:pPr marL="0" marR="0" algn="just">
                        <a:lnSpc>
                          <a:spcPct val="150000"/>
                        </a:lnSpc>
                        <a:spcBef>
                          <a:spcPts val="0"/>
                        </a:spcBef>
                        <a:spcAft>
                          <a:spcPts val="1000"/>
                        </a:spcAft>
                      </a:pPr>
                      <a:r>
                        <a:rPr lang="en-IN" sz="1400" kern="100" dirty="0">
                          <a:effectLst/>
                          <a:latin typeface="Times New Roman" panose="02020603050405020304" pitchFamily="18" charset="0"/>
                          <a:cs typeface="Times New Roman" panose="02020603050405020304" pitchFamily="18" charset="0"/>
                        </a:rPr>
                        <a:t>If the Health Care problem is solved in the village, growth of illness will rapidly decrease and consequently all the citizens of the village should live a Healthier Life.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322" marR="59322" marT="0" marB="0"/>
                </a:tc>
                <a:extLst>
                  <a:ext uri="{0D108BD9-81ED-4DB2-BD59-A6C34878D82A}">
                    <a16:rowId xmlns:a16="http://schemas.microsoft.com/office/drawing/2014/main" xmlns="" val="1798695143"/>
                  </a:ext>
                </a:extLst>
              </a:tr>
            </a:tbl>
          </a:graphicData>
        </a:graphic>
      </p:graphicFrame>
    </p:spTree>
    <p:extLst>
      <p:ext uri="{BB962C8B-B14F-4D97-AF65-F5344CB8AC3E}">
        <p14:creationId xmlns:p14="http://schemas.microsoft.com/office/powerpoint/2010/main" xmlns="" val="76388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B73FC-1B54-FDF7-4D54-3EAD1AB3343F}"/>
              </a:ext>
            </a:extLst>
          </p:cNvPr>
          <p:cNvSpPr>
            <a:spLocks noGrp="1"/>
          </p:cNvSpPr>
          <p:nvPr>
            <p:ph type="title"/>
          </p:nvPr>
        </p:nvSpPr>
        <p:spPr>
          <a:xfrm>
            <a:off x="345440" y="365125"/>
            <a:ext cx="11521440" cy="772795"/>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Field Work</a:t>
            </a:r>
          </a:p>
        </p:txBody>
      </p:sp>
      <p:sp>
        <p:nvSpPr>
          <p:cNvPr id="3" name="Content Placeholder 2">
            <a:extLst>
              <a:ext uri="{FF2B5EF4-FFF2-40B4-BE49-F238E27FC236}">
                <a16:creationId xmlns:a16="http://schemas.microsoft.com/office/drawing/2014/main" xmlns="" id="{8A964E8C-2852-ADEB-782D-EEC5B8C38A5F}"/>
              </a:ext>
            </a:extLst>
          </p:cNvPr>
          <p:cNvSpPr>
            <a:spLocks noGrp="1"/>
          </p:cNvSpPr>
          <p:nvPr>
            <p:ph idx="1"/>
          </p:nvPr>
        </p:nvSpPr>
        <p:spPr>
          <a:xfrm>
            <a:off x="345440" y="1066800"/>
            <a:ext cx="11521440" cy="5527040"/>
          </a:xfrm>
        </p:spPr>
        <p:txBody>
          <a:bodyPr>
            <a:noAutofit/>
          </a:bodyPr>
          <a:lstStyle/>
          <a:p>
            <a:pPr marL="0" marR="0" indent="0">
              <a:lnSpc>
                <a:spcPct val="150000"/>
              </a:lnSpc>
              <a:spcBef>
                <a:spcPts val="0"/>
              </a:spcBef>
              <a:spcAft>
                <a:spcPts val="1000"/>
              </a:spcAft>
              <a:buNone/>
            </a:pPr>
            <a:r>
              <a:rPr lang="en-IN" sz="1800" b="1" dirty="0">
                <a:effectLst/>
                <a:latin typeface="Times New Roman" panose="02020603050405020304" pitchFamily="18" charset="0"/>
                <a:ea typeface="Calibri" panose="020F0502020204030204" pitchFamily="34" charset="0"/>
                <a:cs typeface="Gautami" panose="020B0502040204020203" pitchFamily="34" charset="0"/>
              </a:rPr>
              <a:t>Day 1:</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Respondents Name                               :           </a:t>
            </a:r>
            <a:r>
              <a:rPr lang="en-IN" sz="1800" dirty="0" err="1" smtClean="0">
                <a:latin typeface="Times New Roman" panose="02020603050405020304" pitchFamily="18" charset="0"/>
                <a:ea typeface="Calibri" panose="020F0502020204030204" pitchFamily="34" charset="0"/>
                <a:cs typeface="Gautami" panose="020B0502040204020203" pitchFamily="34" charset="0"/>
              </a:rPr>
              <a:t>K.Karimulla</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Age                                                       :           32</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Education                                             :           </a:t>
            </a:r>
            <a:r>
              <a:rPr lang="en-IN" sz="1800" dirty="0" smtClean="0">
                <a:latin typeface="Times New Roman" panose="02020603050405020304" pitchFamily="18" charset="0"/>
                <a:ea typeface="Calibri" panose="020F0502020204030204" pitchFamily="34" charset="0"/>
                <a:cs typeface="Gautami" panose="020B0502040204020203" pitchFamily="34" charset="0"/>
              </a:rPr>
              <a:t>Tenth</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Major Source of Income                      :           </a:t>
            </a:r>
            <a:r>
              <a:rPr lang="en-IN" sz="1800" dirty="0" err="1" smtClean="0">
                <a:latin typeface="Times New Roman" panose="02020603050405020304" pitchFamily="18" charset="0"/>
                <a:ea typeface="Calibri" panose="020F0502020204030204" pitchFamily="34" charset="0"/>
                <a:cs typeface="Gautami" panose="020B0502040204020203" pitchFamily="34" charset="0"/>
              </a:rPr>
              <a:t>ShopKeeper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Children                                               :           2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Daughters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Details                                     :           1 male and 1 female</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Family Income                                    :           approx. </a:t>
            </a:r>
            <a:r>
              <a:rPr lang="en-IN" sz="1800" dirty="0" smtClean="0">
                <a:effectLst/>
                <a:latin typeface="Times New Roman" panose="02020603050405020304" pitchFamily="18" charset="0"/>
                <a:ea typeface="Calibri" panose="020F0502020204030204" pitchFamily="34" charset="0"/>
                <a:cs typeface="Gautami" panose="020B0502040204020203" pitchFamily="34" charset="0"/>
              </a:rPr>
              <a:t>2 </a:t>
            </a:r>
            <a:r>
              <a:rPr lang="en-IN" sz="1800" dirty="0">
                <a:effectLst/>
                <a:latin typeface="Times New Roman" panose="02020603050405020304" pitchFamily="18" charset="0"/>
                <a:ea typeface="Calibri" panose="020F0502020204030204" pitchFamily="34" charset="0"/>
                <a:cs typeface="Gautami" panose="020B0502040204020203" pitchFamily="34" charset="0"/>
              </a:rPr>
              <a:t>lakhs</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Notable Issues in the village               :          Stagnant Drainage water</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marR="0" indent="0">
              <a:lnSpc>
                <a:spcPct val="100000"/>
              </a:lnSpc>
              <a:spcBef>
                <a:spcPts val="0"/>
              </a:spcBef>
              <a:spcAft>
                <a:spcPts val="1000"/>
              </a:spcAft>
              <a:buNone/>
            </a:pPr>
            <a:r>
              <a:rPr lang="en-IN" sz="1800" dirty="0">
                <a:effectLst/>
                <a:latin typeface="Times New Roman" panose="02020603050405020304" pitchFamily="18" charset="0"/>
                <a:ea typeface="Calibri" panose="020F0502020204030204" pitchFamily="34" charset="0"/>
                <a:cs typeface="Gautami" panose="020B0502040204020203" pitchFamily="34" charset="0"/>
              </a:rPr>
              <a:t>Photo with the Respondent                 :</a:t>
            </a:r>
            <a:endParaRPr lang="en-US" sz="18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70000"/>
              </a:lnSpc>
              <a:buNone/>
            </a:pPr>
            <a:endParaRPr lang="en-US" sz="2000" dirty="0">
              <a:latin typeface="Times New Roman" panose="02020603050405020304" pitchFamily="18" charset="0"/>
              <a:cs typeface="Times New Roman" panose="02020603050405020304" pitchFamily="18" charset="0"/>
            </a:endParaRPr>
          </a:p>
        </p:txBody>
      </p:sp>
      <p:pic>
        <p:nvPicPr>
          <p:cNvPr id="6" name="Picture 5" descr="WhatsApp Image 2025-03-10 at 09.12.29_10775b81.jpg"/>
          <p:cNvPicPr>
            <a:picLocks noChangeAspect="1"/>
          </p:cNvPicPr>
          <p:nvPr/>
        </p:nvPicPr>
        <p:blipFill>
          <a:blip r:embed="rId2" cstate="print"/>
          <a:stretch>
            <a:fillRect/>
          </a:stretch>
        </p:blipFill>
        <p:spPr>
          <a:xfrm>
            <a:off x="6859753" y="834886"/>
            <a:ext cx="5146717" cy="5274367"/>
          </a:xfrm>
          <a:prstGeom prst="rect">
            <a:avLst/>
          </a:prstGeom>
        </p:spPr>
      </p:pic>
    </p:spTree>
    <p:extLst>
      <p:ext uri="{BB962C8B-B14F-4D97-AF65-F5344CB8AC3E}">
        <p14:creationId xmlns:p14="http://schemas.microsoft.com/office/powerpoint/2010/main" xmlns="" val="1186019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2206</Words>
  <Application>Microsoft Office PowerPoint</Application>
  <PresentationFormat>Custom</PresentationFormat>
  <Paragraphs>227</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Community Service Project  External Viva-Voce Examination</vt:lpstr>
      <vt:lpstr>INDEX</vt:lpstr>
      <vt:lpstr>ABSTRACT</vt:lpstr>
      <vt:lpstr>Introduction</vt:lpstr>
      <vt:lpstr>Slide 5</vt:lpstr>
      <vt:lpstr>Slide 6</vt:lpstr>
      <vt:lpstr>Survey Problems</vt:lpstr>
      <vt:lpstr>Slide 8</vt:lpstr>
      <vt:lpstr>Field Work</vt:lpstr>
      <vt:lpstr>Slide 10</vt:lpstr>
      <vt:lpstr>Slide 11</vt:lpstr>
      <vt:lpstr>Slide 12</vt:lpstr>
      <vt:lpstr>Slide 13</vt:lpstr>
      <vt:lpstr>Slide 14</vt:lpstr>
      <vt:lpstr>Slide 15</vt:lpstr>
      <vt:lpstr>Slide 16</vt:lpstr>
      <vt:lpstr>Slide 17</vt:lpstr>
      <vt:lpstr>Slide 18</vt:lpstr>
      <vt:lpstr>Problem Statement</vt:lpstr>
      <vt:lpstr>Technologies used</vt:lpstr>
      <vt:lpstr>Implementation</vt:lpstr>
      <vt:lpstr>Slide 22</vt:lpstr>
      <vt:lpstr>Slide 23</vt:lpstr>
      <vt:lpstr>Results</vt:lpstr>
      <vt:lpstr>Conclusion</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IV B.Tech – II Sem. Community Service Project External Viva-Voce Examination</dc:title>
  <dc:creator>Arunasri</dc:creator>
  <cp:lastModifiedBy>HP</cp:lastModifiedBy>
  <cp:revision>20</cp:revision>
  <dcterms:created xsi:type="dcterms:W3CDTF">2024-04-01T06:08:33Z</dcterms:created>
  <dcterms:modified xsi:type="dcterms:W3CDTF">2025-03-10T05:20:20Z</dcterms:modified>
</cp:coreProperties>
</file>